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Default Extension="jpeg" ContentType="image/jpeg"/>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notesSlides/notesSlide24.xml" ContentType="application/vnd.openxmlformats-officedocument.presentationml.notes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30"/>
  </p:notesMasterIdLst>
  <p:sldIdLst>
    <p:sldId id="284" r:id="rId2"/>
    <p:sldId id="260" r:id="rId3"/>
    <p:sldId id="275" r:id="rId4"/>
    <p:sldId id="276" r:id="rId5"/>
    <p:sldId id="256" r:id="rId6"/>
    <p:sldId id="257" r:id="rId7"/>
    <p:sldId id="271" r:id="rId8"/>
    <p:sldId id="281" r:id="rId9"/>
    <p:sldId id="274" r:id="rId10"/>
    <p:sldId id="259" r:id="rId11"/>
    <p:sldId id="262" r:id="rId12"/>
    <p:sldId id="285" r:id="rId13"/>
    <p:sldId id="261" r:id="rId14"/>
    <p:sldId id="263" r:id="rId15"/>
    <p:sldId id="264" r:id="rId16"/>
    <p:sldId id="265" r:id="rId17"/>
    <p:sldId id="266" r:id="rId18"/>
    <p:sldId id="267" r:id="rId19"/>
    <p:sldId id="268" r:id="rId20"/>
    <p:sldId id="269" r:id="rId21"/>
    <p:sldId id="282" r:id="rId22"/>
    <p:sldId id="286" r:id="rId23"/>
    <p:sldId id="273" r:id="rId24"/>
    <p:sldId id="258" r:id="rId25"/>
    <p:sldId id="270" r:id="rId26"/>
    <p:sldId id="277" r:id="rId27"/>
    <p:sldId id="278" r:id="rId28"/>
    <p:sldId id="27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9779" autoAdjust="0"/>
    <p:restoredTop sz="69398" autoAdjust="0"/>
  </p:normalViewPr>
  <p:slideViewPr>
    <p:cSldViewPr>
      <p:cViewPr>
        <p:scale>
          <a:sx n="66" d="100"/>
          <a:sy n="66" d="100"/>
        </p:scale>
        <p:origin x="-1392" y="-28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C64973-C475-428B-89D1-8FE19B30EBA0}" type="datetimeFigureOut">
              <a:rPr lang="en-US" smtClean="0"/>
              <a:pPr/>
              <a:t>8/19/15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4F7A60-DEB0-4F55-B220-9A312EE3F9CB}"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58982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Teachers will be required to complete a True North course which</a:t>
            </a:r>
            <a:r>
              <a:rPr lang="en-US" baseline="0" dirty="0" smtClean="0"/>
              <a:t> has a brief quiz at the end. One of the quiz questions is- were you able to successfully log in. If teachers answer “no” a representative can contact them next week and trouble shoot the issue. </a:t>
            </a:r>
          </a:p>
          <a:p>
            <a:r>
              <a:rPr lang="en-US" baseline="0" dirty="0" smtClean="0"/>
              <a:t>This video recaps steps needed to administer an online assessment through School City. </a:t>
            </a:r>
          </a:p>
          <a:p>
            <a:r>
              <a:rPr lang="en-US" baseline="0" dirty="0" smtClean="0"/>
              <a:t>The video is embedded and can play when in slide show mode. If you have issues viewing the embedded video, please click on the hyperlink. </a:t>
            </a:r>
            <a:endParaRPr lang="en-US" dirty="0"/>
          </a:p>
        </p:txBody>
      </p:sp>
      <p:sp>
        <p:nvSpPr>
          <p:cNvPr id="4" name="Slide Number Placeholder 3"/>
          <p:cNvSpPr>
            <a:spLocks noGrp="1"/>
          </p:cNvSpPr>
          <p:nvPr>
            <p:ph type="sldNum" sz="quarter" idx="10"/>
          </p:nvPr>
        </p:nvSpPr>
        <p:spPr/>
        <p:txBody>
          <a:bodyPr/>
          <a:lstStyle/>
          <a:p>
            <a:fld id="{1C4F7A60-DEB0-4F55-B220-9A312EE3F9CB}"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48392107"/>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selecting Schedule/Monitor you will see a list of assessments. </a:t>
            </a:r>
            <a:r>
              <a:rPr lang="en-US" dirty="0" smtClean="0"/>
              <a:t>In the pre-test for Teacher Growth Evaluation teachers and students</a:t>
            </a:r>
            <a:r>
              <a:rPr lang="en-US" baseline="0" dirty="0" smtClean="0"/>
              <a:t> will see the following naming protocol. The subject and grade level will be the only area changing for this test. You ask your staff to check for understanding the following question: A math teacher in the 4</a:t>
            </a:r>
            <a:r>
              <a:rPr lang="en-US" baseline="30000" dirty="0" smtClean="0"/>
              <a:t>th</a:t>
            </a:r>
            <a:r>
              <a:rPr lang="en-US" baseline="0" dirty="0" smtClean="0"/>
              <a:t> grade would select what test? Answer: 1516.TUSD.MATH.04</a:t>
            </a:r>
          </a:p>
          <a:p>
            <a:r>
              <a:rPr lang="en-US" baseline="0" dirty="0" smtClean="0"/>
              <a:t>A list of assessments title will be published and distributed at a later time. If you do not see your assessment there, click More...  to access the Assessment page. If your assessment is present- you may click on the assessment from the Online Flip Card and jump straight to the roster select screen (shown later in this PowerPoint).</a:t>
            </a:r>
            <a:endParaRPr lang="en-US" dirty="0"/>
          </a:p>
        </p:txBody>
      </p:sp>
      <p:sp>
        <p:nvSpPr>
          <p:cNvPr id="4" name="Slide Number Placeholder 3"/>
          <p:cNvSpPr>
            <a:spLocks noGrp="1"/>
          </p:cNvSpPr>
          <p:nvPr>
            <p:ph type="sldNum" sz="quarter" idx="10"/>
          </p:nvPr>
        </p:nvSpPr>
        <p:spPr/>
        <p:txBody>
          <a:bodyPr/>
          <a:lstStyle/>
          <a:p>
            <a:fld id="{1C4F7A60-DEB0-4F55-B220-9A312EE3F9CB}" type="slidenum">
              <a:rPr lang="en-US" smtClean="0"/>
              <a:pPr/>
              <a:t>14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11469614"/>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choose to not utilize the Online Flip Card you may click on the Assessment hyperlink</a:t>
            </a:r>
            <a:r>
              <a:rPr lang="en-US" baseline="0" dirty="0" smtClean="0"/>
              <a:t> from the white navigation bar at the top. If you click More… on the Online Flip Card, these links will take you to the same place. If you  clicked on the name of the assessment from the Online Flip Card you would skip this screen and be taken directly to the class roster. </a:t>
            </a:r>
            <a:endParaRPr lang="en-US" dirty="0"/>
          </a:p>
        </p:txBody>
      </p:sp>
      <p:sp>
        <p:nvSpPr>
          <p:cNvPr id="4" name="Slide Number Placeholder 3"/>
          <p:cNvSpPr>
            <a:spLocks noGrp="1"/>
          </p:cNvSpPr>
          <p:nvPr>
            <p:ph type="sldNum" sz="quarter" idx="10"/>
          </p:nvPr>
        </p:nvSpPr>
        <p:spPr/>
        <p:txBody>
          <a:bodyPr/>
          <a:lstStyle/>
          <a:p>
            <a:fld id="{1C4F7A60-DEB0-4F55-B220-9A312EE3F9CB}" type="slidenum">
              <a:rPr lang="en-US" smtClean="0"/>
              <a:pPr/>
              <a:t>15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71362647"/>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Teachers</a:t>
            </a:r>
            <a:r>
              <a:rPr lang="en-US" baseline="0" dirty="0" smtClean="0"/>
              <a:t> may see an additional tab on this screen labeled “My Assessments”. For District published assessments, click on the District tab. Again, if you successfully found the assessment on the Online Flip Card, you would not have to complete this step. By clicking on the District tab you will see District level assessments that may be given to students on your rosters. </a:t>
            </a:r>
            <a:endParaRPr lang="en-US" dirty="0"/>
          </a:p>
        </p:txBody>
      </p:sp>
      <p:sp>
        <p:nvSpPr>
          <p:cNvPr id="4" name="Slide Number Placeholder 3"/>
          <p:cNvSpPr>
            <a:spLocks noGrp="1"/>
          </p:cNvSpPr>
          <p:nvPr>
            <p:ph type="sldNum" sz="quarter" idx="10"/>
          </p:nvPr>
        </p:nvSpPr>
        <p:spPr/>
        <p:txBody>
          <a:bodyPr/>
          <a:lstStyle/>
          <a:p>
            <a:fld id="{1C4F7A60-DEB0-4F55-B220-9A312EE3F9CB}" type="slidenum">
              <a:rPr lang="en-US" smtClean="0"/>
              <a:pPr/>
              <a:t>16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77511400"/>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have located the assessment of interest, follow the row across from the name and click</a:t>
            </a:r>
            <a:r>
              <a:rPr lang="en-US" baseline="0" dirty="0" smtClean="0"/>
              <a:t> on the icon that resembles a monitor. If you hover your mouse over the icon it will indicate it is the icon for Online Admin. Please select this icon to be taken to your roster page. </a:t>
            </a:r>
            <a:endParaRPr lang="en-US" dirty="0"/>
          </a:p>
        </p:txBody>
      </p:sp>
      <p:sp>
        <p:nvSpPr>
          <p:cNvPr id="4" name="Slide Number Placeholder 3"/>
          <p:cNvSpPr>
            <a:spLocks noGrp="1"/>
          </p:cNvSpPr>
          <p:nvPr>
            <p:ph type="sldNum" sz="quarter" idx="10"/>
          </p:nvPr>
        </p:nvSpPr>
        <p:spPr/>
        <p:txBody>
          <a:bodyPr/>
          <a:lstStyle/>
          <a:p>
            <a:fld id="{1C4F7A60-DEB0-4F55-B220-9A312EE3F9CB}" type="slidenum">
              <a:rPr lang="en-US" smtClean="0"/>
              <a:pPr/>
              <a:t>17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31280560"/>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the School City program- one user can give one assessment to a single roster at a time. Middle and High School Procedure:   courses such as P.E., Fine Arts, and CTE will have one test across grade levels. For example, in a single period of P.E. the roster may contain students from grades 9 through 12. This P.E. instructor will administer one test to the entire roster. Elementary is different:  In elementary schools with combo classes, you will send one grade level at a time for testing. For example, in a combo class of 3</a:t>
            </a:r>
            <a:r>
              <a:rPr lang="en-US" sz="1200" kern="1200" baseline="30000" dirty="0" smtClean="0">
                <a:solidFill>
                  <a:schemeClr val="tx1"/>
                </a:solidFill>
                <a:effectLst/>
                <a:latin typeface="+mn-lt"/>
                <a:ea typeface="+mn-ea"/>
                <a:cs typeface="+mn-cs"/>
              </a:rPr>
              <a:t>rd</a:t>
            </a:r>
            <a:r>
              <a:rPr lang="en-US" sz="1200" kern="1200" dirty="0" smtClean="0">
                <a:solidFill>
                  <a:schemeClr val="tx1"/>
                </a:solidFill>
                <a:effectLst/>
                <a:latin typeface="+mn-lt"/>
                <a:ea typeface="+mn-ea"/>
                <a:cs typeface="+mn-cs"/>
              </a:rPr>
              <a:t> and 4</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graders, the teacher will test their 3</a:t>
            </a:r>
            <a:r>
              <a:rPr lang="en-US" sz="1200" kern="1200" baseline="30000" dirty="0" smtClean="0">
                <a:solidFill>
                  <a:schemeClr val="tx1"/>
                </a:solidFill>
                <a:effectLst/>
                <a:latin typeface="+mn-lt"/>
                <a:ea typeface="+mn-ea"/>
                <a:cs typeface="+mn-cs"/>
              </a:rPr>
              <a:t>rd</a:t>
            </a:r>
            <a:r>
              <a:rPr lang="en-US" sz="1200" kern="1200" dirty="0" smtClean="0">
                <a:solidFill>
                  <a:schemeClr val="tx1"/>
                </a:solidFill>
                <a:effectLst/>
                <a:latin typeface="+mn-lt"/>
                <a:ea typeface="+mn-ea"/>
                <a:cs typeface="+mn-cs"/>
              </a:rPr>
              <a:t> graders first.  Once they have finished and all logged out, then the teacher can set up a session for their 4</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graders or vice versa. If there are unforeseen instances in middle school or high school where a single roster requires multiple tests to be administered, please inform administration and the district will provide guidance. </a:t>
            </a:r>
            <a:endParaRPr lang="en-US" baseline="0" dirty="0" smtClean="0"/>
          </a:p>
        </p:txBody>
      </p:sp>
      <p:sp>
        <p:nvSpPr>
          <p:cNvPr id="4" name="Slide Number Placeholder 3"/>
          <p:cNvSpPr>
            <a:spLocks noGrp="1"/>
          </p:cNvSpPr>
          <p:nvPr>
            <p:ph type="sldNum" sz="quarter" idx="10"/>
          </p:nvPr>
        </p:nvSpPr>
        <p:spPr/>
        <p:txBody>
          <a:bodyPr/>
          <a:lstStyle/>
          <a:p>
            <a:fld id="{1C4F7A60-DEB0-4F55-B220-9A312EE3F9CB}" type="slidenum">
              <a:rPr lang="en-US" smtClean="0"/>
              <a:pPr/>
              <a:t>18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82311214"/>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Whether or not a teacher will need to activate the assessment or generate a pin is based on the grade level and</a:t>
            </a:r>
            <a:r>
              <a:rPr lang="en-US" baseline="0" dirty="0" smtClean="0"/>
              <a:t> is controlled by the test creator. </a:t>
            </a:r>
            <a:r>
              <a:rPr lang="en-US" dirty="0" smtClean="0"/>
              <a:t>Depending on your grade level you will either need to generate</a:t>
            </a:r>
            <a:r>
              <a:rPr lang="en-US" baseline="0" dirty="0" smtClean="0"/>
              <a:t> a pin or activate the test. If you teach at the middle or high school level you will be prompted to generate a pin. The processes of activating a test or generating a pin are nearly identical. The difference is generating a pin is an extra step in security. Students will then need to be given a pin to access the test. To generate a pin, use the global check button to select all students and then click Generate Pin Assessment. Students will not see the exam until you generate a pin for the assessment. Note: The pre-test for the Teacher Growth Assessment is timed and will already be set to the pre-set time (40 minutes). The timer is activated as soon as the student enters the test. </a:t>
            </a:r>
            <a:endParaRPr lang="en-US" dirty="0"/>
          </a:p>
        </p:txBody>
      </p:sp>
      <p:sp>
        <p:nvSpPr>
          <p:cNvPr id="4" name="Slide Number Placeholder 3"/>
          <p:cNvSpPr>
            <a:spLocks noGrp="1"/>
          </p:cNvSpPr>
          <p:nvPr>
            <p:ph type="sldNum" sz="quarter" idx="10"/>
          </p:nvPr>
        </p:nvSpPr>
        <p:spPr/>
        <p:txBody>
          <a:bodyPr/>
          <a:lstStyle/>
          <a:p>
            <a:fld id="{1C4F7A60-DEB0-4F55-B220-9A312EE3F9CB}" type="slidenum">
              <a:rPr lang="en-US" smtClean="0"/>
              <a:pPr/>
              <a:t>19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20916215"/>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Whether or not a teacher will need to activate the assessment or generate a pin is based on the grade level and</a:t>
            </a:r>
            <a:r>
              <a:rPr lang="en-US" baseline="0" dirty="0" smtClean="0"/>
              <a:t> is controlled by the test creator. If you teach in elementary school you will be prompted to activate the test. Use the global check button to select all students. Then click the Activate/Inactivate button to make the test accessible to students. A teacher may deselect those that are absent but would need to reactivate them if they were only tardy and not absent. Recommendation: at this time- activate the entire class. Once you have activated the test- students will see their assessment under their assessment Flip Card (to be shown in next slides). Students will not see a test that has not been activated. Students will also not see tests outside of the assessment window. </a:t>
            </a:r>
          </a:p>
          <a:p>
            <a:r>
              <a:rPr lang="en-US" baseline="0" dirty="0" smtClean="0"/>
              <a:t>Whether you have generated a pin or activated the test- if you have completed up to this point, you will have successfully made the assessment available to the school. </a:t>
            </a:r>
          </a:p>
          <a:p>
            <a:endParaRPr lang="en-US" dirty="0"/>
          </a:p>
        </p:txBody>
      </p:sp>
      <p:sp>
        <p:nvSpPr>
          <p:cNvPr id="4" name="Slide Number Placeholder 3"/>
          <p:cNvSpPr>
            <a:spLocks noGrp="1"/>
          </p:cNvSpPr>
          <p:nvPr>
            <p:ph type="sldNum" sz="quarter" idx="10"/>
          </p:nvPr>
        </p:nvSpPr>
        <p:spPr/>
        <p:txBody>
          <a:bodyPr/>
          <a:lstStyle/>
          <a:p>
            <a:fld id="{1C4F7A60-DEB0-4F55-B220-9A312EE3F9CB}" type="slidenum">
              <a:rPr lang="en-US" smtClean="0"/>
              <a:pPr/>
              <a:t>20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74757907"/>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4F7A60-DEB0-4F55-B220-9A312EE3F9CB}" type="slidenum">
              <a:rPr lang="en-US" smtClean="0"/>
              <a:pPr/>
              <a:t>21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14100348"/>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students-</a:t>
            </a:r>
            <a:r>
              <a:rPr lang="en-US" baseline="0" dirty="0" smtClean="0"/>
              <a:t> you/they will enter f</a:t>
            </a:r>
            <a:r>
              <a:rPr lang="en-US" dirty="0" smtClean="0"/>
              <a:t>rom the CRTL+ALT+DELETE screen</a:t>
            </a:r>
            <a:r>
              <a:rPr lang="en-US" baseline="0" dirty="0" smtClean="0"/>
              <a:t> the user name: </a:t>
            </a:r>
            <a:r>
              <a:rPr lang="en-US" baseline="0" dirty="0" err="1" smtClean="0"/>
              <a:t>schoolcity</a:t>
            </a:r>
            <a:r>
              <a:rPr lang="en-US" baseline="0" dirty="0" smtClean="0"/>
              <a:t> password: </a:t>
            </a:r>
            <a:r>
              <a:rPr lang="en-US" baseline="0" dirty="0" err="1" smtClean="0"/>
              <a:t>schoolcity</a:t>
            </a:r>
            <a:r>
              <a:rPr lang="en-US" baseline="0" dirty="0" smtClean="0"/>
              <a:t> The password is case sensitive and there is no space between the words. This will open the student portal. Students will </a:t>
            </a:r>
            <a:r>
              <a:rPr lang="en-US" u="sng" baseline="0" dirty="0" smtClean="0"/>
              <a:t>only</a:t>
            </a:r>
            <a:r>
              <a:rPr lang="en-US" baseline="0" dirty="0" smtClean="0"/>
              <a:t> have the ability to access the school city student portal. The portal will automatically load. The kiosk was created to speed up log ins- foregoing the need to import all of their personal settings and alleviate some issues pertaining to how many people can log in per access point (square with blue light in each room). </a:t>
            </a:r>
          </a:p>
          <a:p>
            <a:r>
              <a:rPr lang="en-US" baseline="0" dirty="0" smtClean="0"/>
              <a:t>Take Away: You will need to tell students not to log into the computer when they sit down until they have this information or they could occupy the computer for minutes waiting for their information to load. Have them log into </a:t>
            </a:r>
            <a:r>
              <a:rPr lang="en-US" baseline="0" dirty="0" err="1" smtClean="0"/>
              <a:t>schoolcity</a:t>
            </a:r>
            <a:r>
              <a:rPr lang="en-US" baseline="0" dirty="0" smtClean="0"/>
              <a:t>/</a:t>
            </a:r>
            <a:r>
              <a:rPr lang="en-US" baseline="0" dirty="0" err="1" smtClean="0"/>
              <a:t>schoolcity</a:t>
            </a:r>
            <a:r>
              <a:rPr lang="en-US" baseline="0" dirty="0" smtClean="0"/>
              <a:t> and they will be sent to the student portal. </a:t>
            </a:r>
          </a:p>
        </p:txBody>
      </p:sp>
      <p:sp>
        <p:nvSpPr>
          <p:cNvPr id="4" name="Slide Number Placeholder 3"/>
          <p:cNvSpPr>
            <a:spLocks noGrp="1"/>
          </p:cNvSpPr>
          <p:nvPr>
            <p:ph type="sldNum" sz="quarter" idx="10"/>
          </p:nvPr>
        </p:nvSpPr>
        <p:spPr/>
        <p:txBody>
          <a:bodyPr/>
          <a:lstStyle/>
          <a:p>
            <a:fld id="{1C4F7A60-DEB0-4F55-B220-9A312EE3F9CB}" type="slidenum">
              <a:rPr lang="en-US" smtClean="0"/>
              <a:pPr/>
              <a:t>22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25146623"/>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section you will have an opportunity to see and learn what students must do to access the assessment. Recall</a:t>
            </a:r>
            <a:r>
              <a:rPr lang="en-US" dirty="0" smtClean="0"/>
              <a:t>:</a:t>
            </a:r>
            <a:r>
              <a:rPr lang="en-US" baseline="0" dirty="0" smtClean="0"/>
              <a:t> There are two different School City systems. A staff portal and a student portal. The staff portal is blue whereas the student portal is green. A student cannot log into the staff portal and a staff member cannot log into the student portal. Students will access their portal from a kiosk they activate from the CTRL+ALT+DELETE screen.  </a:t>
            </a:r>
          </a:p>
        </p:txBody>
      </p:sp>
      <p:sp>
        <p:nvSpPr>
          <p:cNvPr id="4" name="Slide Number Placeholder 3"/>
          <p:cNvSpPr>
            <a:spLocks noGrp="1"/>
          </p:cNvSpPr>
          <p:nvPr>
            <p:ph type="sldNum" sz="quarter" idx="10"/>
          </p:nvPr>
        </p:nvSpPr>
        <p:spPr/>
        <p:txBody>
          <a:bodyPr/>
          <a:lstStyle/>
          <a:p>
            <a:fld id="{1C4F7A60-DEB0-4F55-B220-9A312EE3F9CB}" type="slidenum">
              <a:rPr lang="en-US" smtClean="0"/>
              <a:pPr/>
              <a:t>23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6787975"/>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are two different School City systems. A staff portal and a student portal.  Both are browser agnostic- meaning they can use Internet Explorer or Chrome or Firefox. A user can denote the difference between the portals by the top title bar. The staff portal is blue whereas the student portal is green. A student cannot log into the staff portal and a staff member cannot log into the student portal. Students will access their portal from a kiosk they activate from the CTRL+ALT+DELETE screen. (covered more in depth later). Staff members presently need to go through the website log in- however, there is a kiosk in development.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C4F7A60-DEB0-4F55-B220-9A312EE3F9CB}" type="slidenum">
              <a:rPr lang="en-US" smtClean="0"/>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6787975"/>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would be a good idea to test that your entire class can access the kiosk prior to testing. Access points in classrooms are somewhat limited. Testing more than 30 people (without kiosk access) may not work. --- The good news, if a students’ network were to get dropped- they will be able to log back in and go back to the question they were on. It saves each question as you go. </a:t>
            </a:r>
          </a:p>
          <a:p>
            <a:r>
              <a:rPr lang="en-US" baseline="0" dirty="0" smtClean="0"/>
              <a:t>Teachers will want to print out and bring with them to the testing area a list of their students matric number in the event a teacher does not recall their matric number. </a:t>
            </a:r>
          </a:p>
          <a:p>
            <a:r>
              <a:rPr lang="en-US" baseline="0" dirty="0" smtClean="0"/>
              <a:t>If you type in www. you will be redirected to the general School City web site. This is a common mistake for both teachers and students using the portal. Also- depending on the version and individual setting of the browser- the www. auto populates.  The link on how to use </a:t>
            </a:r>
            <a:r>
              <a:rPr lang="en-US" baseline="0" dirty="0" err="1" smtClean="0"/>
              <a:t>TUSDKids</a:t>
            </a:r>
            <a:r>
              <a:rPr lang="en-US" baseline="0" dirty="0" smtClean="0"/>
              <a:t> is embedded. This kiosk allows a teacher to reset a students password if it is not recalled. </a:t>
            </a:r>
            <a:endParaRPr lang="en-US" dirty="0"/>
          </a:p>
        </p:txBody>
      </p:sp>
      <p:sp>
        <p:nvSpPr>
          <p:cNvPr id="4" name="Slide Number Placeholder 3"/>
          <p:cNvSpPr>
            <a:spLocks noGrp="1"/>
          </p:cNvSpPr>
          <p:nvPr>
            <p:ph type="sldNum" sz="quarter" idx="10"/>
          </p:nvPr>
        </p:nvSpPr>
        <p:spPr/>
        <p:txBody>
          <a:bodyPr/>
          <a:lstStyle/>
          <a:p>
            <a:fld id="{1C4F7A60-DEB0-4F55-B220-9A312EE3F9CB}" type="slidenum">
              <a:rPr lang="en-US" smtClean="0"/>
              <a:pPr/>
              <a:t>24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44114992"/>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will not see the test if the teacher has not activated the test or generated a pin. If</a:t>
            </a:r>
            <a:r>
              <a:rPr lang="en-US" baseline="0" dirty="0" smtClean="0"/>
              <a:t> the staff member selected the activate button, when a student clicks on the assessment it will begin immediately. If the staff member generated a pin, the student will be prompted for the pin number after clicking on the assessment. Scores from the pre-test of the teacher evaluation will not show in the review score Flip Card. </a:t>
            </a:r>
          </a:p>
        </p:txBody>
      </p:sp>
      <p:sp>
        <p:nvSpPr>
          <p:cNvPr id="4" name="Slide Number Placeholder 3"/>
          <p:cNvSpPr>
            <a:spLocks noGrp="1"/>
          </p:cNvSpPr>
          <p:nvPr>
            <p:ph type="sldNum" sz="quarter" idx="10"/>
          </p:nvPr>
        </p:nvSpPr>
        <p:spPr/>
        <p:txBody>
          <a:bodyPr/>
          <a:lstStyle/>
          <a:p>
            <a:fld id="{1C4F7A60-DEB0-4F55-B220-9A312EE3F9CB}" type="slidenum">
              <a:rPr lang="en-US" smtClean="0"/>
              <a:pPr/>
              <a:t>25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0457742"/>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the assessment requires a PIN the student will be prompted by a window for the PIN number after selecting the assessment from the Online Flip Card. </a:t>
            </a:r>
            <a:endParaRPr lang="en-US" dirty="0"/>
          </a:p>
        </p:txBody>
      </p:sp>
      <p:sp>
        <p:nvSpPr>
          <p:cNvPr id="4" name="Slide Number Placeholder 3"/>
          <p:cNvSpPr>
            <a:spLocks noGrp="1"/>
          </p:cNvSpPr>
          <p:nvPr>
            <p:ph type="sldNum" sz="quarter" idx="10"/>
          </p:nvPr>
        </p:nvSpPr>
        <p:spPr/>
        <p:txBody>
          <a:bodyPr/>
          <a:lstStyle/>
          <a:p>
            <a:fld id="{1C4F7A60-DEB0-4F55-B220-9A312EE3F9CB}" type="slidenum">
              <a:rPr lang="en-US" smtClean="0"/>
              <a:pPr/>
              <a:t>26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12096782"/>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students hit the next button, their answer saves and they are forwarded to the next question or, if it is the last question a summary of their answers. Students do not have to save each answer. The save is there for if the student has selected an answer- and has not progressed to the next question. </a:t>
            </a:r>
            <a:endParaRPr lang="en-US" dirty="0"/>
          </a:p>
        </p:txBody>
      </p:sp>
      <p:sp>
        <p:nvSpPr>
          <p:cNvPr id="4" name="Slide Number Placeholder 3"/>
          <p:cNvSpPr>
            <a:spLocks noGrp="1"/>
          </p:cNvSpPr>
          <p:nvPr>
            <p:ph type="sldNum" sz="quarter" idx="10"/>
          </p:nvPr>
        </p:nvSpPr>
        <p:spPr/>
        <p:txBody>
          <a:bodyPr/>
          <a:lstStyle/>
          <a:p>
            <a:fld id="{1C4F7A60-DEB0-4F55-B220-9A312EE3F9CB}" type="slidenum">
              <a:rPr lang="en-US" smtClean="0"/>
              <a:pPr/>
              <a:t>27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47621838"/>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submitting the assessment a student may log out by using the Logout</a:t>
            </a:r>
            <a:r>
              <a:rPr lang="en-US" baseline="0" dirty="0" smtClean="0"/>
              <a:t> button in the top right corner. If the student does not see the button/the button does not appear the student may completely log out of the system using CRTL+ALT+DELETE.</a:t>
            </a:r>
          </a:p>
          <a:p>
            <a:r>
              <a:rPr lang="en-US" baseline="0" dirty="0" smtClean="0"/>
              <a:t>Principals- if you do not know the answer to a question, you may email schoolcityhelp@tusd1.org</a:t>
            </a:r>
          </a:p>
        </p:txBody>
      </p:sp>
      <p:sp>
        <p:nvSpPr>
          <p:cNvPr id="4" name="Slide Number Placeholder 3"/>
          <p:cNvSpPr>
            <a:spLocks noGrp="1"/>
          </p:cNvSpPr>
          <p:nvPr>
            <p:ph type="sldNum" sz="quarter" idx="10"/>
          </p:nvPr>
        </p:nvSpPr>
        <p:spPr/>
        <p:txBody>
          <a:bodyPr/>
          <a:lstStyle/>
          <a:p>
            <a:fld id="{1C4F7A60-DEB0-4F55-B220-9A312EE3F9CB}" type="slidenum">
              <a:rPr lang="en-US" smtClean="0"/>
              <a:pPr/>
              <a:t>28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54152919"/>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students-</a:t>
            </a:r>
            <a:r>
              <a:rPr lang="en-US" baseline="0" dirty="0" smtClean="0"/>
              <a:t> you/they will enter f</a:t>
            </a:r>
            <a:r>
              <a:rPr lang="en-US" dirty="0" smtClean="0"/>
              <a:t>rom the CRTL+ALT+DELETE screen</a:t>
            </a:r>
            <a:r>
              <a:rPr lang="en-US" baseline="0" dirty="0" smtClean="0"/>
              <a:t> the user name: </a:t>
            </a:r>
            <a:r>
              <a:rPr lang="en-US" baseline="0" dirty="0" err="1" smtClean="0"/>
              <a:t>schoolcity</a:t>
            </a:r>
            <a:r>
              <a:rPr lang="en-US" baseline="0" dirty="0" smtClean="0"/>
              <a:t> password: </a:t>
            </a:r>
            <a:r>
              <a:rPr lang="en-US" baseline="0" dirty="0" err="1" smtClean="0"/>
              <a:t>schoolcity</a:t>
            </a:r>
            <a:r>
              <a:rPr lang="en-US" baseline="0" dirty="0" smtClean="0"/>
              <a:t> The password is case sensitive and there is no space between the words. This will open the student portal. Students will </a:t>
            </a:r>
            <a:r>
              <a:rPr lang="en-US" u="sng" baseline="0" dirty="0" smtClean="0"/>
              <a:t>only</a:t>
            </a:r>
            <a:r>
              <a:rPr lang="en-US" baseline="0" dirty="0" smtClean="0"/>
              <a:t> have the ability to access the school city student portal. The portal will automatically load. The kiosk was created to speed up log ins- foregoing the need to import all of their personal settings and alleviate some issues pertaining to how many people can log in per access point (square with blue light in each room). </a:t>
            </a:r>
          </a:p>
          <a:p>
            <a:r>
              <a:rPr lang="en-US" baseline="0" dirty="0" smtClean="0"/>
              <a:t>Take Away: You will need to tell students not to log into the computer when they sit down until they have this information or they could occupy the computer for minutes waiting for their information to load. Have them log into </a:t>
            </a:r>
            <a:r>
              <a:rPr lang="en-US" baseline="0" dirty="0" err="1" smtClean="0"/>
              <a:t>schoolcity</a:t>
            </a:r>
            <a:r>
              <a:rPr lang="en-US" baseline="0" dirty="0" smtClean="0"/>
              <a:t>/</a:t>
            </a:r>
            <a:r>
              <a:rPr lang="en-US" baseline="0" dirty="0" err="1" smtClean="0"/>
              <a:t>schoolcity</a:t>
            </a:r>
            <a:r>
              <a:rPr lang="en-US" baseline="0" dirty="0" smtClean="0"/>
              <a:t> and they will be sent to the student portal. </a:t>
            </a:r>
          </a:p>
        </p:txBody>
      </p:sp>
      <p:sp>
        <p:nvSpPr>
          <p:cNvPr id="4" name="Slide Number Placeholder 3"/>
          <p:cNvSpPr>
            <a:spLocks noGrp="1"/>
          </p:cNvSpPr>
          <p:nvPr>
            <p:ph type="sldNum" sz="quarter" idx="10"/>
          </p:nvPr>
        </p:nvSpPr>
        <p:spPr/>
        <p:txBody>
          <a:bodyPr/>
          <a:lstStyle/>
          <a:p>
            <a:fld id="{1C4F7A60-DEB0-4F55-B220-9A312EE3F9CB}" type="slidenum">
              <a:rPr lang="en-US" smtClean="0"/>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25146623"/>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School City STARS Suite is a web based which allows users to access the system from places outside the district network. Meaning, if you wanted to build assessments or review reports/data from remote locations, such as your residence, you may do such. The most common mistake when accessing the STAFF portal is that a user types in www. Once this is done once, it saves in their cache and will continue to take them there unless- the user types in the correct address and hits, for example, the right arrow key so that it does not import from the cache/history. </a:t>
            </a:r>
            <a:endParaRPr lang="en-US" dirty="0"/>
          </a:p>
        </p:txBody>
      </p:sp>
      <p:sp>
        <p:nvSpPr>
          <p:cNvPr id="4" name="Slide Number Placeholder 3"/>
          <p:cNvSpPr>
            <a:spLocks noGrp="1"/>
          </p:cNvSpPr>
          <p:nvPr>
            <p:ph type="sldNum" sz="quarter" idx="10"/>
          </p:nvPr>
        </p:nvSpPr>
        <p:spPr/>
        <p:txBody>
          <a:bodyPr/>
          <a:lstStyle/>
          <a:p>
            <a:fld id="{1C4F7A60-DEB0-4F55-B220-9A312EE3F9CB}" type="slidenum">
              <a:rPr lang="en-US" smtClean="0"/>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55426648"/>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this section will we will illustrate how to access and log into the STAFF portal. </a:t>
            </a:r>
          </a:p>
        </p:txBody>
      </p:sp>
      <p:sp>
        <p:nvSpPr>
          <p:cNvPr id="4" name="Slide Number Placeholder 3"/>
          <p:cNvSpPr>
            <a:spLocks noGrp="1"/>
          </p:cNvSpPr>
          <p:nvPr>
            <p:ph type="sldNum" sz="quarter" idx="10"/>
          </p:nvPr>
        </p:nvSpPr>
        <p:spPr/>
        <p:txBody>
          <a:bodyPr/>
          <a:lstStyle/>
          <a:p>
            <a:fld id="{1C4F7A60-DEB0-4F55-B220-9A312EE3F9CB}" type="slidenum">
              <a:rPr lang="en-US" smtClean="0"/>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6787975"/>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After having typed in the URL: tusd1.schoolcity.com a load balancer will redirect users to this screen. Their URL will no longer show tusd1.schoolcity.com. This is normal. The load balancer redirects each user to the least used server. If you’re going to save a favorite- make sure to alter the favorite to tusd1.schoolcity.com through either the edit (Chrome) or properties (Internet Explorer) option available when you right click on the favorite. Otherwise- you will always go to the same server- resulting in slower downloading/uploading.  </a:t>
            </a:r>
            <a:r>
              <a:rPr lang="en-US" dirty="0" smtClean="0"/>
              <a:t>This is the general log in page  for STAFF users.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C4F7A60-DEB0-4F55-B220-9A312EE3F9CB}" type="slidenum">
              <a:rPr lang="en-US" smtClean="0"/>
              <a:pPr/>
              <a:t>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44114992"/>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Upon logging in the user</a:t>
            </a:r>
            <a:r>
              <a:rPr lang="en-US" baseline="0" dirty="0" smtClean="0"/>
              <a:t> will be taken to the Launchpad. </a:t>
            </a:r>
            <a:r>
              <a:rPr lang="en-US" dirty="0" smtClean="0"/>
              <a:t>Note that the Launchpad is customizable. The Flip</a:t>
            </a:r>
            <a:r>
              <a:rPr lang="en-US" baseline="0" dirty="0" smtClean="0"/>
              <a:t> Cards may not appear in the same order or in same color. </a:t>
            </a:r>
            <a:endParaRPr lang="en-US" dirty="0"/>
          </a:p>
        </p:txBody>
      </p:sp>
      <p:sp>
        <p:nvSpPr>
          <p:cNvPr id="4" name="Slide Number Placeholder 3"/>
          <p:cNvSpPr>
            <a:spLocks noGrp="1"/>
          </p:cNvSpPr>
          <p:nvPr>
            <p:ph type="sldNum" sz="quarter" idx="10"/>
          </p:nvPr>
        </p:nvSpPr>
        <p:spPr/>
        <p:txBody>
          <a:bodyPr/>
          <a:lstStyle/>
          <a:p>
            <a:fld id="{1C4F7A60-DEB0-4F55-B220-9A312EE3F9CB}" type="slidenum">
              <a:rPr lang="en-US" smtClean="0"/>
              <a:pPr/>
              <a:t>11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440702"/>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Often times the easiest way to access a recent assessment is through the Online Flip Card. If the Online Flip Card does not appear it can be added by clicking the gear/settings icon, checking Online, and clicking save. The Online Flip Card will appear after clicking save. </a:t>
            </a:r>
            <a:endParaRPr lang="en-US" dirty="0" smtClean="0"/>
          </a:p>
          <a:p>
            <a:endParaRPr lang="en-US" dirty="0"/>
          </a:p>
        </p:txBody>
      </p:sp>
      <p:sp>
        <p:nvSpPr>
          <p:cNvPr id="4" name="Slide Number Placeholder 3"/>
          <p:cNvSpPr>
            <a:spLocks noGrp="1"/>
          </p:cNvSpPr>
          <p:nvPr>
            <p:ph type="sldNum" sz="quarter" idx="10"/>
          </p:nvPr>
        </p:nvSpPr>
        <p:spPr/>
        <p:txBody>
          <a:bodyPr/>
          <a:lstStyle/>
          <a:p>
            <a:fld id="{1C4F7A60-DEB0-4F55-B220-9A312EE3F9CB}" type="slidenum">
              <a:rPr lang="en-US" smtClean="0"/>
              <a:pPr/>
              <a:t>12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4312191"/>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Turn</a:t>
            </a:r>
            <a:r>
              <a:rPr lang="en-US" baseline="0" dirty="0" smtClean="0"/>
              <a:t> over the Online Flip Card by left clicking once. Select Schedule/Monitor. </a:t>
            </a:r>
            <a:endParaRPr lang="en-US" dirty="0"/>
          </a:p>
        </p:txBody>
      </p:sp>
      <p:sp>
        <p:nvSpPr>
          <p:cNvPr id="4" name="Slide Number Placeholder 3"/>
          <p:cNvSpPr>
            <a:spLocks noGrp="1"/>
          </p:cNvSpPr>
          <p:nvPr>
            <p:ph type="sldNum" sz="quarter" idx="10"/>
          </p:nvPr>
        </p:nvSpPr>
        <p:spPr/>
        <p:txBody>
          <a:bodyPr/>
          <a:lstStyle/>
          <a:p>
            <a:fld id="{1C4F7A60-DEB0-4F55-B220-9A312EE3F9CB}" type="slidenum">
              <a:rPr lang="en-US" smtClean="0"/>
              <a:pPr/>
              <a:t>13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14043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0466F3-51AC-4AFA-8C58-AC06C8C5778F}" type="datetimeFigureOut">
              <a:rPr lang="en-US" smtClean="0"/>
              <a:pPr/>
              <a:t>8/19/15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EA5C0-5EF9-403D-9DF9-5A8AF29D441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87953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0466F3-51AC-4AFA-8C58-AC06C8C5778F}" type="datetimeFigureOut">
              <a:rPr lang="en-US" smtClean="0"/>
              <a:pPr/>
              <a:t>8/19/15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EA5C0-5EF9-403D-9DF9-5A8AF29D441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45256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0466F3-51AC-4AFA-8C58-AC06C8C5778F}" type="datetimeFigureOut">
              <a:rPr lang="en-US" smtClean="0"/>
              <a:pPr/>
              <a:t>8/19/15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EA5C0-5EF9-403D-9DF9-5A8AF29D441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98578105"/>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0466F3-51AC-4AFA-8C58-AC06C8C5778F}" type="datetimeFigureOut">
              <a:rPr lang="en-US" smtClean="0"/>
              <a:pPr/>
              <a:t>8/19/15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EA5C0-5EF9-403D-9DF9-5A8AF29D441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59996833"/>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0466F3-51AC-4AFA-8C58-AC06C8C5778F}" type="datetimeFigureOut">
              <a:rPr lang="en-US" smtClean="0"/>
              <a:pPr/>
              <a:t>8/19/15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EA5C0-5EF9-403D-9DF9-5A8AF29D441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90983545"/>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0466F3-51AC-4AFA-8C58-AC06C8C5778F}" type="datetimeFigureOut">
              <a:rPr lang="en-US" smtClean="0"/>
              <a:pPr/>
              <a:t>8/19/15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EA5C0-5EF9-403D-9DF9-5A8AF29D441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82204093"/>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0466F3-51AC-4AFA-8C58-AC06C8C5778F}" type="datetimeFigureOut">
              <a:rPr lang="en-US" smtClean="0"/>
              <a:pPr/>
              <a:t>8/19/15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9EA5C0-5EF9-403D-9DF9-5A8AF29D441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56256833"/>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0466F3-51AC-4AFA-8C58-AC06C8C5778F}" type="datetimeFigureOut">
              <a:rPr lang="en-US" smtClean="0"/>
              <a:pPr/>
              <a:t>8/19/15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9EA5C0-5EF9-403D-9DF9-5A8AF29D441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83863685"/>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0466F3-51AC-4AFA-8C58-AC06C8C5778F}" type="datetimeFigureOut">
              <a:rPr lang="en-US" smtClean="0"/>
              <a:pPr/>
              <a:t>8/19/15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9EA5C0-5EF9-403D-9DF9-5A8AF29D441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23275895"/>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0466F3-51AC-4AFA-8C58-AC06C8C5778F}" type="datetimeFigureOut">
              <a:rPr lang="en-US" smtClean="0"/>
              <a:pPr/>
              <a:t>8/19/15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EA5C0-5EF9-403D-9DF9-5A8AF29D441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23693557"/>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0466F3-51AC-4AFA-8C58-AC06C8C5778F}" type="datetimeFigureOut">
              <a:rPr lang="en-US" smtClean="0"/>
              <a:pPr/>
              <a:t>8/19/15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EA5C0-5EF9-403D-9DF9-5A8AF29D441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540523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0466F3-51AC-4AFA-8C58-AC06C8C5778F}" type="datetimeFigureOut">
              <a:rPr lang="en-US" smtClean="0"/>
              <a:pPr/>
              <a:t>8/19/15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9EA5C0-5EF9-403D-9DF9-5A8AF29D441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69549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intranet/ts/Documents/TUSDKIDS.pdf"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png"/><Relationship Id="rId5" Type="http://schemas.openxmlformats.org/officeDocument/2006/relationships/hyperlink" Target="https://youtu.be/I9eZWC9PS8g" TargetMode="External"/><Relationship Id="rId1" Type="http://schemas.openxmlformats.org/officeDocument/2006/relationships/video" Target="file://localhost/https/::www.youtube.com:embed:I9eZWC9PS8g%3Frel=0&amp;showinfo=0" TargetMode="Externa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lstStyle/>
          <a:p>
            <a:r>
              <a:rPr lang="en-US" b="1" dirty="0" smtClean="0"/>
              <a:t>School City Training</a:t>
            </a:r>
            <a:endParaRPr lang="en-US" b="1" dirty="0"/>
          </a:p>
        </p:txBody>
      </p:sp>
      <p:sp>
        <p:nvSpPr>
          <p:cNvPr id="3" name="Subtitle 2"/>
          <p:cNvSpPr>
            <a:spLocks noGrp="1"/>
          </p:cNvSpPr>
          <p:nvPr>
            <p:ph type="subTitle" idx="1"/>
          </p:nvPr>
        </p:nvSpPr>
        <p:spPr>
          <a:xfrm>
            <a:off x="1346752" y="4343400"/>
            <a:ext cx="6400800" cy="1752600"/>
          </a:xfrm>
        </p:spPr>
        <p:txBody>
          <a:bodyPr>
            <a:normAutofit/>
          </a:bodyPr>
          <a:lstStyle/>
          <a:p>
            <a:r>
              <a:rPr lang="en-US" sz="4000" b="1" dirty="0" smtClean="0">
                <a:solidFill>
                  <a:schemeClr val="tx1"/>
                </a:solidFill>
              </a:rPr>
              <a:t>August 2015</a:t>
            </a:r>
          </a:p>
          <a:p>
            <a:r>
              <a:rPr lang="en-US" sz="4000" b="1" dirty="0" smtClean="0">
                <a:solidFill>
                  <a:schemeClr val="tx1"/>
                </a:solidFill>
              </a:rPr>
              <a:t>TUSD</a:t>
            </a:r>
            <a:endParaRPr lang="en-US" sz="4000" b="1"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998305" y="1447800"/>
            <a:ext cx="3097695" cy="263877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56111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 y="414589"/>
            <a:ext cx="9109364" cy="263341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8" name="Left Arrow 7"/>
          <p:cNvSpPr/>
          <p:nvPr/>
        </p:nvSpPr>
        <p:spPr>
          <a:xfrm rot="9325204">
            <a:off x="4225401" y="955115"/>
            <a:ext cx="1332093" cy="199418"/>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371600" y="1134736"/>
            <a:ext cx="2872680" cy="461665"/>
          </a:xfrm>
          <a:prstGeom prst="rect">
            <a:avLst/>
          </a:prstGeom>
          <a:noFill/>
          <a:ln>
            <a:solidFill>
              <a:schemeClr val="tx1"/>
            </a:solidFill>
          </a:ln>
          <a:effectLst>
            <a:glow rad="101600">
              <a:schemeClr val="accent6">
                <a:satMod val="175000"/>
                <a:alpha val="40000"/>
              </a:schemeClr>
            </a:glow>
          </a:effectLst>
        </p:spPr>
        <p:txBody>
          <a:bodyPr wrap="square" rtlCol="0">
            <a:spAutoFit/>
          </a:bodyPr>
          <a:lstStyle/>
          <a:p>
            <a:pPr algn="ctr"/>
            <a:r>
              <a:rPr lang="en-US" sz="2400" b="1" dirty="0" smtClean="0"/>
              <a:t> Computer Log On</a:t>
            </a:r>
            <a:endParaRPr lang="en-US" sz="2400" b="1" dirty="0"/>
          </a:p>
        </p:txBody>
      </p:sp>
      <p:sp>
        <p:nvSpPr>
          <p:cNvPr id="10" name="Left Arrow 9"/>
          <p:cNvSpPr/>
          <p:nvPr/>
        </p:nvSpPr>
        <p:spPr>
          <a:xfrm rot="2055225">
            <a:off x="6998649" y="1029918"/>
            <a:ext cx="815315" cy="209488"/>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545440" y="1315795"/>
            <a:ext cx="1516837" cy="830997"/>
          </a:xfrm>
          <a:prstGeom prst="rect">
            <a:avLst/>
          </a:prstGeom>
          <a:noFill/>
          <a:ln>
            <a:solidFill>
              <a:schemeClr val="tx1"/>
            </a:solidFill>
          </a:ln>
          <a:effectLst>
            <a:glow rad="101600">
              <a:schemeClr val="accent6">
                <a:satMod val="175000"/>
                <a:alpha val="40000"/>
              </a:schemeClr>
            </a:glow>
          </a:effectLst>
        </p:spPr>
        <p:txBody>
          <a:bodyPr wrap="square" rtlCol="0">
            <a:spAutoFit/>
          </a:bodyPr>
          <a:lstStyle/>
          <a:p>
            <a:pPr algn="ctr"/>
            <a:r>
              <a:rPr lang="en-US" sz="2400" b="1" dirty="0" smtClean="0"/>
              <a:t>Network Password</a:t>
            </a:r>
            <a:endParaRPr lang="en-US" sz="2400" b="1" dirty="0"/>
          </a:p>
        </p:txBody>
      </p:sp>
      <p:sp>
        <p:nvSpPr>
          <p:cNvPr id="12" name="TextBox 11"/>
          <p:cNvSpPr txBox="1"/>
          <p:nvPr/>
        </p:nvSpPr>
        <p:spPr>
          <a:xfrm>
            <a:off x="381000" y="3048000"/>
            <a:ext cx="8382000"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The </a:t>
            </a:r>
            <a:r>
              <a:rPr lang="en-US" sz="2000" b="1" dirty="0" smtClean="0">
                <a:solidFill>
                  <a:schemeClr val="tx2"/>
                </a:solidFill>
              </a:rPr>
              <a:t>BLUE TITLE BAR</a:t>
            </a:r>
            <a:r>
              <a:rPr lang="en-US" sz="2000" dirty="0" smtClean="0"/>
              <a:t> at the top, in addition to </a:t>
            </a:r>
            <a:r>
              <a:rPr lang="en-US" sz="2000" b="1" dirty="0" smtClean="0">
                <a:solidFill>
                  <a:srgbClr val="0070C0"/>
                </a:solidFill>
              </a:rPr>
              <a:t>STAFF ACCESS </a:t>
            </a:r>
            <a:r>
              <a:rPr lang="en-US" sz="2000" b="1" dirty="0" smtClean="0"/>
              <a:t> </a:t>
            </a:r>
            <a:r>
              <a:rPr lang="en-US" sz="2000" dirty="0" smtClean="0"/>
              <a:t>above the user name denotes this is the </a:t>
            </a:r>
            <a:r>
              <a:rPr lang="en-US" sz="2000" b="1" dirty="0" smtClean="0"/>
              <a:t>STAFF PORTAL.</a:t>
            </a:r>
          </a:p>
          <a:p>
            <a:pPr marL="742950" lvl="1" indent="-285750">
              <a:buFont typeface="Arial" panose="020B0604020202020204" pitchFamily="34" charset="0"/>
              <a:buChar char="•"/>
            </a:pPr>
            <a:r>
              <a:rPr lang="en-US" sz="2000" dirty="0" smtClean="0"/>
              <a:t>Note: Staff cannot log in with their credentials to the Student Portal. </a:t>
            </a:r>
          </a:p>
        </p:txBody>
      </p:sp>
      <p:sp>
        <p:nvSpPr>
          <p:cNvPr id="13" name="TextBox 12"/>
          <p:cNvSpPr txBox="1"/>
          <p:nvPr/>
        </p:nvSpPr>
        <p:spPr>
          <a:xfrm>
            <a:off x="381000" y="4343399"/>
            <a:ext cx="8382000"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Staff log in information is the same they would normally use to personally log into the computer at the CRTL+ALT_DELETE screen. </a:t>
            </a:r>
          </a:p>
          <a:p>
            <a:pPr marL="742950" lvl="1" indent="-285750">
              <a:buFont typeface="Arial" panose="020B0604020202020204" pitchFamily="34" charset="0"/>
              <a:buChar char="•"/>
            </a:pPr>
            <a:r>
              <a:rPr lang="en-US" sz="2000" dirty="0" smtClean="0"/>
              <a:t>Every teachers’ log in is their computer log on and network password.</a:t>
            </a:r>
          </a:p>
        </p:txBody>
      </p:sp>
      <p:sp>
        <p:nvSpPr>
          <p:cNvPr id="14" name="TextBox 13"/>
          <p:cNvSpPr txBox="1"/>
          <p:nvPr/>
        </p:nvSpPr>
        <p:spPr>
          <a:xfrm>
            <a:off x="398569" y="5682489"/>
            <a:ext cx="8670391" cy="44627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Reminder: the following site is available for staff outside the district network. </a:t>
            </a:r>
          </a:p>
          <a:p>
            <a:pPr marL="285750" indent="-285750">
              <a:buFont typeface="Arial" panose="020B0604020202020204" pitchFamily="34" charset="0"/>
              <a:buChar char="•"/>
            </a:pPr>
            <a:endParaRPr lang="en-US" sz="3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42197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71735"/>
            <a:ext cx="9144000" cy="769441"/>
          </a:xfrm>
          <a:prstGeom prst="rect">
            <a:avLst/>
          </a:prstGeom>
          <a:noFill/>
        </p:spPr>
        <p:txBody>
          <a:bodyPr wrap="square" rtlCol="0">
            <a:spAutoFit/>
          </a:bodyPr>
          <a:lstStyle/>
          <a:p>
            <a:pPr algn="ctr"/>
            <a:r>
              <a:rPr lang="en-US" sz="4400" b="1" dirty="0" smtClean="0"/>
              <a:t>Launchpad Flip Cards</a:t>
            </a:r>
          </a:p>
        </p:txBody>
      </p:sp>
      <p:grpSp>
        <p:nvGrpSpPr>
          <p:cNvPr id="2" name="Group 1"/>
          <p:cNvGrpSpPr/>
          <p:nvPr/>
        </p:nvGrpSpPr>
        <p:grpSpPr>
          <a:xfrm>
            <a:off x="345010" y="1113643"/>
            <a:ext cx="8453979" cy="3124200"/>
            <a:chOff x="42321" y="762001"/>
            <a:chExt cx="8453979" cy="312420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71500" y="762001"/>
              <a:ext cx="7924800" cy="3124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6" name="Left Arrow 5"/>
            <p:cNvSpPr/>
            <p:nvPr/>
          </p:nvSpPr>
          <p:spPr>
            <a:xfrm rot="9886773">
              <a:off x="6328738" y="1771563"/>
              <a:ext cx="1332093" cy="199418"/>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545660" y="1382688"/>
              <a:ext cx="1449124" cy="523220"/>
            </a:xfrm>
            <a:prstGeom prst="rect">
              <a:avLst/>
            </a:prstGeom>
            <a:noFill/>
            <a:ln>
              <a:solidFill>
                <a:schemeClr val="tx1"/>
              </a:solidFill>
            </a:ln>
            <a:effectLst>
              <a:glow rad="101600">
                <a:schemeClr val="accent6">
                  <a:satMod val="175000"/>
                  <a:alpha val="40000"/>
                </a:schemeClr>
              </a:glow>
            </a:effectLst>
          </p:spPr>
          <p:txBody>
            <a:bodyPr wrap="square" rtlCol="0">
              <a:spAutoFit/>
            </a:bodyPr>
            <a:lstStyle/>
            <a:p>
              <a:pPr algn="ctr"/>
              <a:r>
                <a:rPr lang="en-US" sz="2800" b="1" dirty="0" smtClean="0"/>
                <a:t>Settings</a:t>
              </a:r>
              <a:endParaRPr lang="en-US" sz="2800" b="1" dirty="0"/>
            </a:p>
          </p:txBody>
        </p:sp>
        <p:sp>
          <p:nvSpPr>
            <p:cNvPr id="11" name="Left Arrow 10"/>
            <p:cNvSpPr/>
            <p:nvPr/>
          </p:nvSpPr>
          <p:spPr>
            <a:xfrm rot="11725846">
              <a:off x="493893" y="2000163"/>
              <a:ext cx="1332093" cy="199418"/>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2321" y="2500319"/>
              <a:ext cx="1752600" cy="523220"/>
            </a:xfrm>
            <a:prstGeom prst="rect">
              <a:avLst/>
            </a:prstGeom>
            <a:noFill/>
            <a:ln>
              <a:solidFill>
                <a:schemeClr val="tx1"/>
              </a:solidFill>
            </a:ln>
            <a:effectLst>
              <a:glow rad="101600">
                <a:schemeClr val="accent6">
                  <a:satMod val="175000"/>
                  <a:alpha val="40000"/>
                </a:schemeClr>
              </a:glow>
            </a:effectLst>
          </p:spPr>
          <p:txBody>
            <a:bodyPr wrap="square" rtlCol="0">
              <a:spAutoFit/>
            </a:bodyPr>
            <a:lstStyle/>
            <a:p>
              <a:pPr algn="ctr"/>
              <a:r>
                <a:rPr lang="en-US" sz="2800" b="1" dirty="0" smtClean="0"/>
                <a:t>Flip Card</a:t>
              </a:r>
              <a:endParaRPr lang="en-US" sz="2800" b="1" dirty="0"/>
            </a:p>
          </p:txBody>
        </p:sp>
      </p:grpSp>
      <p:sp>
        <p:nvSpPr>
          <p:cNvPr id="13" name="TextBox 12"/>
          <p:cNvSpPr txBox="1"/>
          <p:nvPr/>
        </p:nvSpPr>
        <p:spPr>
          <a:xfrm>
            <a:off x="152400" y="4419600"/>
            <a:ext cx="8763000" cy="1631216"/>
          </a:xfrm>
          <a:prstGeom prst="rect">
            <a:avLst/>
          </a:prstGeom>
          <a:noFill/>
        </p:spPr>
        <p:txBody>
          <a:bodyPr wrap="square" rtlCol="0">
            <a:spAutoFit/>
          </a:bodyPr>
          <a:lstStyle/>
          <a:p>
            <a:r>
              <a:rPr lang="en-US" sz="2000" dirty="0" smtClean="0"/>
              <a:t>When teachers log in for the first time they will more than likely not see the online Flip Card on their </a:t>
            </a:r>
            <a:r>
              <a:rPr lang="en-US" sz="2000" dirty="0"/>
              <a:t>L</a:t>
            </a:r>
            <a:r>
              <a:rPr lang="en-US" sz="2000" dirty="0" smtClean="0"/>
              <a:t>aunchpad. </a:t>
            </a:r>
          </a:p>
          <a:p>
            <a:pPr marL="285750" indent="-285750">
              <a:buFont typeface="Arial" panose="020B0604020202020204" pitchFamily="34" charset="0"/>
              <a:buChar char="•"/>
            </a:pPr>
            <a:r>
              <a:rPr lang="en-US" sz="2000" dirty="0" smtClean="0"/>
              <a:t>The </a:t>
            </a:r>
            <a:r>
              <a:rPr lang="en-US" sz="2000" b="1" dirty="0" smtClean="0"/>
              <a:t>ONLINE Flip Card</a:t>
            </a:r>
            <a:r>
              <a:rPr lang="en-US" sz="2000" dirty="0" smtClean="0"/>
              <a:t> can be added by checking the box in the Settings menu and saving. After saving the Online Flip Card will appear and will continue to appear on each log in. </a:t>
            </a:r>
            <a:endParaRPr lang="en-US"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89886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Adding a Flip Card</a:t>
            </a:r>
            <a:endParaRPr lang="en-US" b="1"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1000" y="2209800"/>
            <a:ext cx="8229600" cy="260152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5" name="TextBox 4"/>
          <p:cNvSpPr txBox="1"/>
          <p:nvPr/>
        </p:nvSpPr>
        <p:spPr>
          <a:xfrm>
            <a:off x="6705600" y="1219200"/>
            <a:ext cx="2286000" cy="1384995"/>
          </a:xfrm>
          <a:prstGeom prst="rect">
            <a:avLst/>
          </a:prstGeom>
          <a:noFill/>
          <a:ln>
            <a:solidFill>
              <a:schemeClr val="tx1"/>
            </a:solidFill>
          </a:ln>
          <a:effectLst>
            <a:glow rad="101600">
              <a:schemeClr val="accent6">
                <a:satMod val="175000"/>
                <a:alpha val="40000"/>
              </a:schemeClr>
            </a:glow>
          </a:effectLst>
        </p:spPr>
        <p:txBody>
          <a:bodyPr wrap="square" rtlCol="0">
            <a:spAutoFit/>
          </a:bodyPr>
          <a:lstStyle/>
          <a:p>
            <a:pPr algn="ctr"/>
            <a:r>
              <a:rPr lang="en-US" sz="2800" b="1" dirty="0" smtClean="0"/>
              <a:t>Select Online then Click Save</a:t>
            </a:r>
            <a:endParaRPr lang="en-US" sz="2800" b="1" dirty="0"/>
          </a:p>
        </p:txBody>
      </p:sp>
      <p:sp>
        <p:nvSpPr>
          <p:cNvPr id="6" name="Left Arrow 5"/>
          <p:cNvSpPr/>
          <p:nvPr/>
        </p:nvSpPr>
        <p:spPr>
          <a:xfrm rot="19945501">
            <a:off x="6142697" y="3040193"/>
            <a:ext cx="1332093" cy="199418"/>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248835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18902" y="76200"/>
            <a:ext cx="8915400" cy="276084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8" name="Left Arrow 7"/>
          <p:cNvSpPr/>
          <p:nvPr/>
        </p:nvSpPr>
        <p:spPr>
          <a:xfrm rot="9886773">
            <a:off x="6291332" y="2381163"/>
            <a:ext cx="1332093" cy="199418"/>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124200" y="2658098"/>
            <a:ext cx="5791200" cy="461665"/>
          </a:xfrm>
          <a:prstGeom prst="rect">
            <a:avLst/>
          </a:prstGeom>
          <a:noFill/>
          <a:ln>
            <a:solidFill>
              <a:schemeClr val="tx1"/>
            </a:solidFill>
          </a:ln>
          <a:effectLst>
            <a:glow rad="101600">
              <a:schemeClr val="accent6">
                <a:satMod val="175000"/>
                <a:alpha val="40000"/>
              </a:schemeClr>
            </a:glow>
          </a:effectLst>
        </p:spPr>
        <p:txBody>
          <a:bodyPr wrap="square" rtlCol="0">
            <a:spAutoFit/>
          </a:bodyPr>
          <a:lstStyle/>
          <a:p>
            <a:pPr algn="ctr"/>
            <a:r>
              <a:rPr lang="en-US" sz="2400" dirty="0" smtClean="0"/>
              <a:t>Flip the Online Flip Card by left clicking once</a:t>
            </a:r>
            <a:endParaRPr lang="en-US" sz="2400" dirty="0"/>
          </a:p>
        </p:txBody>
      </p:sp>
      <p:cxnSp>
        <p:nvCxnSpPr>
          <p:cNvPr id="9" name="Straight Connector 8"/>
          <p:cNvCxnSpPr/>
          <p:nvPr/>
        </p:nvCxnSpPr>
        <p:spPr>
          <a:xfrm>
            <a:off x="295102" y="3429000"/>
            <a:ext cx="8467898" cy="0"/>
          </a:xfrm>
          <a:prstGeom prst="line">
            <a:avLst/>
          </a:prstGeom>
          <a:ln w="69850"/>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34224" y="3810000"/>
            <a:ext cx="9009776" cy="263996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13" name="Left Arrow 12"/>
          <p:cNvSpPr/>
          <p:nvPr/>
        </p:nvSpPr>
        <p:spPr>
          <a:xfrm rot="12285051">
            <a:off x="5850146" y="4841697"/>
            <a:ext cx="1332093" cy="199418"/>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191000" y="4186535"/>
            <a:ext cx="3552998" cy="461665"/>
          </a:xfrm>
          <a:prstGeom prst="rect">
            <a:avLst/>
          </a:prstGeom>
          <a:noFill/>
          <a:ln>
            <a:solidFill>
              <a:schemeClr val="tx1"/>
            </a:solidFill>
          </a:ln>
          <a:effectLst>
            <a:glow rad="101600">
              <a:schemeClr val="accent6">
                <a:satMod val="175000"/>
                <a:alpha val="40000"/>
              </a:schemeClr>
            </a:glow>
          </a:effectLst>
        </p:spPr>
        <p:txBody>
          <a:bodyPr wrap="square" rtlCol="0">
            <a:spAutoFit/>
          </a:bodyPr>
          <a:lstStyle/>
          <a:p>
            <a:pPr algn="ctr"/>
            <a:r>
              <a:rPr lang="en-US" sz="2400" dirty="0" smtClean="0"/>
              <a:t>Select</a:t>
            </a:r>
            <a:r>
              <a:rPr lang="en-US" sz="2400" b="1" dirty="0" smtClean="0"/>
              <a:t> </a:t>
            </a:r>
            <a:r>
              <a:rPr lang="en-US" sz="2400" b="1" dirty="0" smtClean="0">
                <a:solidFill>
                  <a:schemeClr val="tx2"/>
                </a:solidFill>
              </a:rPr>
              <a:t>Schedule/Monitor</a:t>
            </a:r>
            <a:endParaRPr lang="en-US" sz="2400" b="1" dirty="0">
              <a:solidFill>
                <a:schemeClr val="tx2"/>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582767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52400" y="0"/>
            <a:ext cx="8991600" cy="266204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5" name="Left Arrow 4"/>
          <p:cNvSpPr/>
          <p:nvPr/>
        </p:nvSpPr>
        <p:spPr>
          <a:xfrm rot="8031054">
            <a:off x="6365820" y="2379395"/>
            <a:ext cx="764416" cy="194209"/>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2819400"/>
            <a:ext cx="9143999" cy="892552"/>
          </a:xfrm>
          <a:prstGeom prst="rect">
            <a:avLst/>
          </a:prstGeom>
          <a:noFill/>
        </p:spPr>
        <p:txBody>
          <a:bodyPr wrap="square" rtlCol="0">
            <a:spAutoFit/>
          </a:bodyPr>
          <a:lstStyle/>
          <a:p>
            <a:pPr algn="ctr"/>
            <a:r>
              <a:rPr lang="en-US" sz="2400" b="1" dirty="0" smtClean="0"/>
              <a:t>If you see your assessment you may select it from here. If not, you may select </a:t>
            </a:r>
            <a:r>
              <a:rPr lang="en-US" sz="2800" b="1" dirty="0" smtClean="0">
                <a:solidFill>
                  <a:schemeClr val="tx2"/>
                </a:solidFill>
              </a:rPr>
              <a:t>More…</a:t>
            </a:r>
            <a:r>
              <a:rPr lang="en-US" sz="2400" b="1" dirty="0" smtClean="0">
                <a:solidFill>
                  <a:schemeClr val="tx2"/>
                </a:solidFill>
              </a:rPr>
              <a:t> </a:t>
            </a:r>
            <a:r>
              <a:rPr lang="en-US" sz="2400" b="1" dirty="0" smtClean="0"/>
              <a:t>for list of all exams</a:t>
            </a:r>
            <a:endParaRPr lang="en-US" sz="2400" b="1" dirty="0"/>
          </a:p>
        </p:txBody>
      </p:sp>
      <p:sp>
        <p:nvSpPr>
          <p:cNvPr id="7" name="TextBox 6"/>
          <p:cNvSpPr txBox="1"/>
          <p:nvPr/>
        </p:nvSpPr>
        <p:spPr>
          <a:xfrm>
            <a:off x="152400" y="3733800"/>
            <a:ext cx="9067800" cy="584775"/>
          </a:xfrm>
          <a:prstGeom prst="rect">
            <a:avLst/>
          </a:prstGeom>
          <a:noFill/>
        </p:spPr>
        <p:txBody>
          <a:bodyPr wrap="square" rtlCol="0">
            <a:spAutoFit/>
          </a:bodyPr>
          <a:lstStyle/>
          <a:p>
            <a:pPr algn="ctr"/>
            <a:r>
              <a:rPr lang="en-US" sz="3200" b="1" dirty="0" smtClean="0">
                <a:solidFill>
                  <a:srgbClr val="FF0000"/>
                </a:solidFill>
              </a:rPr>
              <a:t>HOW DO I KNOW WHICH TEST IS MINE????</a:t>
            </a:r>
            <a:endParaRPr lang="en-US" sz="3200" b="1" dirty="0">
              <a:solidFill>
                <a:srgbClr val="FF0000"/>
              </a:solidFill>
            </a:endParaRPr>
          </a:p>
        </p:txBody>
      </p:sp>
      <p:sp>
        <p:nvSpPr>
          <p:cNvPr id="4" name="TextBox 3"/>
          <p:cNvSpPr txBox="1"/>
          <p:nvPr/>
        </p:nvSpPr>
        <p:spPr>
          <a:xfrm>
            <a:off x="152400" y="5334000"/>
            <a:ext cx="8686800" cy="769441"/>
          </a:xfrm>
          <a:prstGeom prst="rect">
            <a:avLst/>
          </a:prstGeom>
          <a:noFill/>
        </p:spPr>
        <p:txBody>
          <a:bodyPr wrap="square" rtlCol="0">
            <a:spAutoFit/>
          </a:bodyPr>
          <a:lstStyle/>
          <a:p>
            <a:pPr algn="ctr"/>
            <a:r>
              <a:rPr lang="en-US" sz="4400" b="1" dirty="0" smtClean="0"/>
              <a:t>1516.TUSD.ELA.03</a:t>
            </a:r>
            <a:endParaRPr lang="en-US" sz="4400" b="1" dirty="0"/>
          </a:p>
        </p:txBody>
      </p:sp>
      <p:sp>
        <p:nvSpPr>
          <p:cNvPr id="8" name="TextBox 7"/>
          <p:cNvSpPr txBox="1"/>
          <p:nvPr/>
        </p:nvSpPr>
        <p:spPr>
          <a:xfrm>
            <a:off x="76200" y="6405357"/>
            <a:ext cx="2304158" cy="369332"/>
          </a:xfrm>
          <a:prstGeom prst="rect">
            <a:avLst/>
          </a:prstGeom>
          <a:noFill/>
        </p:spPr>
        <p:txBody>
          <a:bodyPr wrap="square" rtlCol="0">
            <a:spAutoFit/>
          </a:bodyPr>
          <a:lstStyle/>
          <a:p>
            <a:pPr algn="ctr"/>
            <a:r>
              <a:rPr lang="en-US" b="1" dirty="0" smtClean="0">
                <a:solidFill>
                  <a:srgbClr val="0070C0"/>
                </a:solidFill>
              </a:rPr>
              <a:t>School Year</a:t>
            </a:r>
            <a:endParaRPr lang="en-US" b="1" dirty="0">
              <a:solidFill>
                <a:srgbClr val="0070C0"/>
              </a:solidFill>
            </a:endParaRPr>
          </a:p>
        </p:txBody>
      </p:sp>
      <p:sp>
        <p:nvSpPr>
          <p:cNvPr id="12" name="TextBox 11"/>
          <p:cNvSpPr txBox="1"/>
          <p:nvPr/>
        </p:nvSpPr>
        <p:spPr>
          <a:xfrm rot="8115">
            <a:off x="6839471" y="6429636"/>
            <a:ext cx="2304158" cy="369332"/>
          </a:xfrm>
          <a:prstGeom prst="rect">
            <a:avLst/>
          </a:prstGeom>
          <a:noFill/>
        </p:spPr>
        <p:txBody>
          <a:bodyPr wrap="square" rtlCol="0">
            <a:spAutoFit/>
          </a:bodyPr>
          <a:lstStyle/>
          <a:p>
            <a:pPr algn="ctr"/>
            <a:r>
              <a:rPr lang="en-US" b="1" dirty="0" smtClean="0">
                <a:solidFill>
                  <a:srgbClr val="0070C0"/>
                </a:solidFill>
              </a:rPr>
              <a:t>Grade Level</a:t>
            </a:r>
            <a:endParaRPr lang="en-US" b="1" dirty="0">
              <a:solidFill>
                <a:srgbClr val="0070C0"/>
              </a:solidFill>
            </a:endParaRPr>
          </a:p>
        </p:txBody>
      </p:sp>
      <p:sp>
        <p:nvSpPr>
          <p:cNvPr id="14" name="TextBox 13"/>
          <p:cNvSpPr txBox="1"/>
          <p:nvPr/>
        </p:nvSpPr>
        <p:spPr>
          <a:xfrm rot="8115">
            <a:off x="5772609" y="4422320"/>
            <a:ext cx="2304158" cy="369332"/>
          </a:xfrm>
          <a:prstGeom prst="rect">
            <a:avLst/>
          </a:prstGeom>
          <a:noFill/>
        </p:spPr>
        <p:txBody>
          <a:bodyPr wrap="square" rtlCol="0">
            <a:spAutoFit/>
          </a:bodyPr>
          <a:lstStyle/>
          <a:p>
            <a:pPr algn="ctr"/>
            <a:r>
              <a:rPr lang="en-US" b="1" dirty="0" smtClean="0">
                <a:solidFill>
                  <a:srgbClr val="0070C0"/>
                </a:solidFill>
              </a:rPr>
              <a:t>Subject</a:t>
            </a:r>
            <a:endParaRPr lang="en-US" b="1" dirty="0">
              <a:solidFill>
                <a:srgbClr val="0070C0"/>
              </a:solidFill>
            </a:endParaRPr>
          </a:p>
        </p:txBody>
      </p:sp>
      <p:sp>
        <p:nvSpPr>
          <p:cNvPr id="16" name="TextBox 15"/>
          <p:cNvSpPr txBox="1"/>
          <p:nvPr/>
        </p:nvSpPr>
        <p:spPr>
          <a:xfrm rot="8115">
            <a:off x="232423" y="4347351"/>
            <a:ext cx="3348218" cy="646331"/>
          </a:xfrm>
          <a:prstGeom prst="rect">
            <a:avLst/>
          </a:prstGeom>
          <a:noFill/>
        </p:spPr>
        <p:txBody>
          <a:bodyPr wrap="square" rtlCol="0">
            <a:spAutoFit/>
          </a:bodyPr>
          <a:lstStyle/>
          <a:p>
            <a:pPr algn="ctr"/>
            <a:r>
              <a:rPr lang="en-US" b="1" dirty="0" smtClean="0">
                <a:solidFill>
                  <a:srgbClr val="0070C0"/>
                </a:solidFill>
              </a:rPr>
              <a:t>Assessment Level</a:t>
            </a:r>
          </a:p>
          <a:p>
            <a:pPr algn="ctr"/>
            <a:r>
              <a:rPr lang="en-US" b="1" dirty="0" smtClean="0">
                <a:solidFill>
                  <a:srgbClr val="0070C0"/>
                </a:solidFill>
              </a:rPr>
              <a:t>i.e. District/School/Teacher</a:t>
            </a:r>
            <a:endParaRPr lang="en-US" b="1" dirty="0">
              <a:solidFill>
                <a:srgbClr val="0070C0"/>
              </a:solidFill>
            </a:endParaRPr>
          </a:p>
        </p:txBody>
      </p:sp>
      <p:cxnSp>
        <p:nvCxnSpPr>
          <p:cNvPr id="17" name="Straight Arrow Connector 16"/>
          <p:cNvCxnSpPr/>
          <p:nvPr/>
        </p:nvCxnSpPr>
        <p:spPr>
          <a:xfrm>
            <a:off x="3200400" y="4911786"/>
            <a:ext cx="914400" cy="511569"/>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410200" y="4800600"/>
            <a:ext cx="1143000" cy="622755"/>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6657537" y="6062038"/>
            <a:ext cx="850612" cy="364878"/>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295400" y="5959722"/>
            <a:ext cx="990600" cy="364878"/>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126757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noFill/>
        </p:spPr>
        <p:txBody>
          <a:bodyPr wrap="square" rtlCol="0">
            <a:spAutoFit/>
          </a:bodyPr>
          <a:lstStyle/>
          <a:p>
            <a:pPr algn="ctr"/>
            <a:r>
              <a:rPr lang="en-US" sz="3200" b="1" dirty="0" smtClean="0"/>
              <a:t>Alternative to </a:t>
            </a:r>
            <a:r>
              <a:rPr lang="en-US" sz="3200" b="1" dirty="0"/>
              <a:t>U</a:t>
            </a:r>
            <a:r>
              <a:rPr lang="en-US" sz="3200" b="1" dirty="0" smtClean="0"/>
              <a:t>sing the Online Flip Card</a:t>
            </a:r>
            <a:endParaRPr lang="en-US" sz="3200" b="1"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2862" y="609600"/>
            <a:ext cx="9101138" cy="64440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6" name="Left Arrow 5"/>
          <p:cNvSpPr/>
          <p:nvPr/>
        </p:nvSpPr>
        <p:spPr>
          <a:xfrm rot="8235979">
            <a:off x="2581532" y="1463366"/>
            <a:ext cx="1004626" cy="154432"/>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1796" y="1905000"/>
            <a:ext cx="8667404" cy="2308324"/>
          </a:xfrm>
          <a:prstGeom prst="rect">
            <a:avLst/>
          </a:prstGeom>
          <a:noFill/>
        </p:spPr>
        <p:txBody>
          <a:bodyPr wrap="square" rtlCol="0">
            <a:spAutoFit/>
          </a:bodyPr>
          <a:lstStyle/>
          <a:p>
            <a:r>
              <a:rPr lang="en-US" sz="2400" dirty="0" smtClean="0"/>
              <a:t>From the menu at the top you may click </a:t>
            </a:r>
            <a:r>
              <a:rPr lang="en-US" sz="2400" b="1" dirty="0" smtClean="0">
                <a:solidFill>
                  <a:srgbClr val="0070C0"/>
                </a:solidFill>
              </a:rPr>
              <a:t>Assessments </a:t>
            </a:r>
            <a:r>
              <a:rPr lang="en-US" sz="2400" dirty="0" smtClean="0"/>
              <a:t>to access the page below in order to find your assessment of interest</a:t>
            </a:r>
            <a:endParaRPr lang="en-US" sz="2400" b="1" dirty="0" smtClean="0">
              <a:solidFill>
                <a:srgbClr val="0070C0"/>
              </a:solidFill>
            </a:endParaRPr>
          </a:p>
          <a:p>
            <a:pPr marL="1257300" lvl="2" indent="-342900">
              <a:buFont typeface="Arial" panose="020B0604020202020204" pitchFamily="34" charset="0"/>
              <a:buChar char="•"/>
            </a:pPr>
            <a:r>
              <a:rPr lang="en-US" sz="2400" dirty="0" smtClean="0"/>
              <a:t>If you clicked </a:t>
            </a:r>
            <a:r>
              <a:rPr lang="en-US" sz="2400" b="1" dirty="0" smtClean="0">
                <a:solidFill>
                  <a:srgbClr val="0070C0"/>
                </a:solidFill>
              </a:rPr>
              <a:t>More…. </a:t>
            </a:r>
            <a:r>
              <a:rPr lang="en-US" sz="2400" dirty="0"/>
              <a:t>o</a:t>
            </a:r>
            <a:r>
              <a:rPr lang="en-US" sz="2400" dirty="0" smtClean="0"/>
              <a:t>n the Online Flip Card you will be going to the same location. </a:t>
            </a:r>
          </a:p>
          <a:p>
            <a:pPr marL="800100" lvl="1" indent="-342900">
              <a:buFont typeface="Arial" panose="020B0604020202020204" pitchFamily="34" charset="0"/>
              <a:buChar char="•"/>
            </a:pPr>
            <a:endParaRPr lang="en-US" sz="2400" b="1" dirty="0">
              <a:solidFill>
                <a:srgbClr val="0070C0"/>
              </a:solidFill>
            </a:endParaRPr>
          </a:p>
          <a:p>
            <a:endParaRPr lang="en-US" sz="2400" b="1" dirty="0">
              <a:solidFill>
                <a:srgbClr val="0070C0"/>
              </a:solidFill>
            </a:endParaRPr>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9600" y="3485098"/>
            <a:ext cx="7924800" cy="337290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167406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33400" y="2971800"/>
            <a:ext cx="8382000" cy="356749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3" name="Left Arrow 2"/>
          <p:cNvSpPr/>
          <p:nvPr/>
        </p:nvSpPr>
        <p:spPr>
          <a:xfrm rot="20132542">
            <a:off x="1374882" y="4978529"/>
            <a:ext cx="1004626" cy="154432"/>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50767" y="152400"/>
            <a:ext cx="8667404" cy="2677656"/>
          </a:xfrm>
          <a:prstGeom prst="rect">
            <a:avLst/>
          </a:prstGeom>
          <a:noFill/>
        </p:spPr>
        <p:txBody>
          <a:bodyPr wrap="square" rtlCol="0">
            <a:spAutoFit/>
          </a:bodyPr>
          <a:lstStyle/>
          <a:p>
            <a:r>
              <a:rPr lang="en-US" sz="2400" dirty="0" smtClean="0"/>
              <a:t>If you successfully selected the correct assessment from the online Flip Card you DO not have to do this step!</a:t>
            </a:r>
          </a:p>
          <a:p>
            <a:endParaRPr lang="en-US" sz="2400" dirty="0"/>
          </a:p>
          <a:p>
            <a:r>
              <a:rPr lang="en-US" sz="2400" dirty="0" smtClean="0"/>
              <a:t>Please select the</a:t>
            </a:r>
            <a:r>
              <a:rPr lang="en-US" sz="2400" b="1" dirty="0" smtClean="0"/>
              <a:t> District </a:t>
            </a:r>
            <a:r>
              <a:rPr lang="en-US" sz="2400" dirty="0" smtClean="0"/>
              <a:t>tab to see District level assessments. You will know it is selected by the tab being highlighted </a:t>
            </a:r>
            <a:r>
              <a:rPr lang="en-US" sz="2400" b="1" dirty="0" smtClean="0">
                <a:solidFill>
                  <a:srgbClr val="FFC000"/>
                </a:solidFill>
              </a:rPr>
              <a:t>orange</a:t>
            </a:r>
            <a:r>
              <a:rPr lang="en-US" sz="2400" dirty="0" smtClean="0"/>
              <a:t>. </a:t>
            </a:r>
            <a:endParaRPr lang="en-US" sz="2400" b="1" dirty="0" smtClean="0"/>
          </a:p>
          <a:p>
            <a:pPr marL="800100" lvl="1" indent="-342900">
              <a:buFont typeface="Arial" panose="020B0604020202020204" pitchFamily="34" charset="0"/>
              <a:buChar char="•"/>
            </a:pPr>
            <a:endParaRPr lang="en-US" sz="2400" b="1" dirty="0">
              <a:solidFill>
                <a:srgbClr val="0070C0"/>
              </a:solidFill>
            </a:endParaRPr>
          </a:p>
          <a:p>
            <a:endParaRPr lang="en-US" sz="2400" b="1" dirty="0">
              <a:solidFill>
                <a:srgbClr val="0070C0"/>
              </a:solidFill>
            </a:endParaRPr>
          </a:p>
        </p:txBody>
      </p:sp>
      <p:sp>
        <p:nvSpPr>
          <p:cNvPr id="5" name="TextBox 4"/>
          <p:cNvSpPr txBox="1"/>
          <p:nvPr/>
        </p:nvSpPr>
        <p:spPr>
          <a:xfrm rot="20713415">
            <a:off x="2249773" y="4581809"/>
            <a:ext cx="1143000" cy="461665"/>
          </a:xfrm>
          <a:prstGeom prst="rect">
            <a:avLst/>
          </a:prstGeom>
          <a:noFill/>
          <a:ln>
            <a:solidFill>
              <a:schemeClr val="tx1"/>
            </a:solidFill>
          </a:ln>
          <a:effectLst>
            <a:glow rad="101600">
              <a:schemeClr val="accent6">
                <a:satMod val="175000"/>
                <a:alpha val="40000"/>
              </a:schemeClr>
            </a:glow>
          </a:effectLst>
        </p:spPr>
        <p:txBody>
          <a:bodyPr wrap="square" rtlCol="0">
            <a:spAutoFit/>
          </a:bodyPr>
          <a:lstStyle/>
          <a:p>
            <a:pPr algn="ctr"/>
            <a:r>
              <a:rPr lang="en-US" sz="2400" dirty="0" smtClean="0"/>
              <a:t>CLICK</a:t>
            </a:r>
            <a:endParaRPr lang="en-US" sz="2400" b="1" dirty="0">
              <a:solidFill>
                <a:schemeClr val="tx2"/>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637608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52400" y="152400"/>
            <a:ext cx="8839200" cy="204244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0600" y="2743200"/>
            <a:ext cx="4305077" cy="14239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cxnSp>
        <p:nvCxnSpPr>
          <p:cNvPr id="3" name="Straight Connector 2"/>
          <p:cNvCxnSpPr/>
          <p:nvPr/>
        </p:nvCxnSpPr>
        <p:spPr>
          <a:xfrm flipH="1">
            <a:off x="2895600" y="1173621"/>
            <a:ext cx="3962400" cy="1214772"/>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5295677" y="1173621"/>
            <a:ext cx="2400523" cy="1874379"/>
          </a:xfrm>
          <a:prstGeom prst="line">
            <a:avLst/>
          </a:prstGeom>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780938" y="2388393"/>
            <a:ext cx="4724400" cy="2133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eft Arrow 27"/>
          <p:cNvSpPr/>
          <p:nvPr/>
        </p:nvSpPr>
        <p:spPr>
          <a:xfrm>
            <a:off x="5274437" y="3020291"/>
            <a:ext cx="1454660" cy="695020"/>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rot="20886787">
            <a:off x="6858000" y="3020291"/>
            <a:ext cx="2133600" cy="707886"/>
          </a:xfrm>
          <a:prstGeom prst="rect">
            <a:avLst/>
          </a:prstGeom>
          <a:noFill/>
          <a:ln>
            <a:solidFill>
              <a:schemeClr val="tx1"/>
            </a:solidFill>
          </a:ln>
          <a:effectLst>
            <a:glow rad="101600">
              <a:schemeClr val="accent6">
                <a:satMod val="175000"/>
                <a:alpha val="40000"/>
              </a:schemeClr>
            </a:glow>
          </a:effectLst>
        </p:spPr>
        <p:txBody>
          <a:bodyPr wrap="square" rtlCol="0">
            <a:spAutoFit/>
          </a:bodyPr>
          <a:lstStyle/>
          <a:p>
            <a:pPr algn="ctr"/>
            <a:r>
              <a:rPr lang="en-US" sz="2000" dirty="0" smtClean="0"/>
              <a:t>CLICK </a:t>
            </a:r>
          </a:p>
          <a:p>
            <a:pPr algn="ctr"/>
            <a:r>
              <a:rPr lang="en-US" sz="2000" dirty="0" smtClean="0"/>
              <a:t>ONLINE ADMIN</a:t>
            </a:r>
            <a:endParaRPr lang="en-US" sz="2000" dirty="0"/>
          </a:p>
        </p:txBody>
      </p:sp>
      <p:sp>
        <p:nvSpPr>
          <p:cNvPr id="2" name="TextBox 1"/>
          <p:cNvSpPr txBox="1"/>
          <p:nvPr/>
        </p:nvSpPr>
        <p:spPr>
          <a:xfrm>
            <a:off x="152400" y="4724400"/>
            <a:ext cx="8991600"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Locate the assessment of interest and follow the row to the right and select the Online Admin button.</a:t>
            </a:r>
          </a:p>
          <a:p>
            <a:endParaRPr lang="en-US" sz="2400" dirty="0" smtClean="0"/>
          </a:p>
          <a:p>
            <a:r>
              <a:rPr lang="en-US" sz="2400" dirty="0" smtClean="0"/>
              <a:t>This will take you to a screen that will allow you to select your roster. </a:t>
            </a:r>
            <a:endParaRPr lang="en-US"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204481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52400" y="437804"/>
            <a:ext cx="8839200" cy="1253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2" name="TextBox 1"/>
          <p:cNvSpPr txBox="1"/>
          <p:nvPr/>
        </p:nvSpPr>
        <p:spPr>
          <a:xfrm>
            <a:off x="685800" y="2133600"/>
            <a:ext cx="7772400" cy="1200329"/>
          </a:xfrm>
          <a:prstGeom prst="rect">
            <a:avLst/>
          </a:prstGeom>
          <a:noFill/>
        </p:spPr>
        <p:txBody>
          <a:bodyPr wrap="square" rtlCol="0">
            <a:spAutoFit/>
          </a:bodyPr>
          <a:lstStyle/>
          <a:p>
            <a:r>
              <a:rPr lang="en-US" sz="2400" b="1" dirty="0"/>
              <a:t>IMPORTANT: </a:t>
            </a:r>
            <a:r>
              <a:rPr lang="en-US" sz="2400" b="1" dirty="0" smtClean="0"/>
              <a:t>If applicable, select period for assessment then click </a:t>
            </a:r>
            <a:r>
              <a:rPr lang="en-US" sz="2400" b="1" dirty="0">
                <a:solidFill>
                  <a:srgbClr val="FF0000"/>
                </a:solidFill>
              </a:rPr>
              <a:t>REFRESH</a:t>
            </a:r>
            <a:r>
              <a:rPr lang="en-US" sz="2400" b="1" dirty="0"/>
              <a:t> to </a:t>
            </a:r>
            <a:r>
              <a:rPr lang="en-US" sz="2400" b="1" dirty="0" smtClean="0"/>
              <a:t>populate </a:t>
            </a:r>
            <a:r>
              <a:rPr lang="en-US" sz="2400" b="1" dirty="0"/>
              <a:t>your roster! Otherwise you will not see your students</a:t>
            </a:r>
            <a:r>
              <a:rPr lang="en-US" sz="2400" b="1" dirty="0" smtClean="0"/>
              <a:t>.</a:t>
            </a:r>
          </a:p>
        </p:txBody>
      </p:sp>
      <p:sp>
        <p:nvSpPr>
          <p:cNvPr id="6" name="Left Arrow 5"/>
          <p:cNvSpPr/>
          <p:nvPr/>
        </p:nvSpPr>
        <p:spPr>
          <a:xfrm>
            <a:off x="5638800" y="511314"/>
            <a:ext cx="1454660" cy="695020"/>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20464331">
            <a:off x="7162800" y="666690"/>
            <a:ext cx="1295400" cy="707886"/>
          </a:xfrm>
          <a:prstGeom prst="rect">
            <a:avLst/>
          </a:prstGeom>
          <a:noFill/>
          <a:ln>
            <a:solidFill>
              <a:schemeClr val="tx1"/>
            </a:solidFill>
          </a:ln>
          <a:effectLst>
            <a:glow rad="101600">
              <a:schemeClr val="accent6">
                <a:satMod val="175000"/>
                <a:alpha val="40000"/>
              </a:schemeClr>
            </a:glow>
          </a:effectLst>
        </p:spPr>
        <p:txBody>
          <a:bodyPr wrap="square" rtlCol="0">
            <a:spAutoFit/>
          </a:bodyPr>
          <a:lstStyle/>
          <a:p>
            <a:pPr algn="ctr"/>
            <a:r>
              <a:rPr lang="en-US" sz="2000" dirty="0" smtClean="0"/>
              <a:t>CLICK REFRESH</a:t>
            </a:r>
            <a:endParaRPr lang="en-US"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22679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33400" y="2286001"/>
            <a:ext cx="8351072" cy="427672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3" name="TextBox 2"/>
          <p:cNvSpPr txBox="1"/>
          <p:nvPr/>
        </p:nvSpPr>
        <p:spPr>
          <a:xfrm>
            <a:off x="30928" y="986135"/>
            <a:ext cx="8884472"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Assure all students you want to take the test are selected or select all students by checking the </a:t>
            </a:r>
            <a:r>
              <a:rPr lang="en-US" sz="2400" b="1" dirty="0" smtClean="0"/>
              <a:t>PIN</a:t>
            </a:r>
            <a:r>
              <a:rPr lang="en-US" sz="2400" dirty="0" smtClean="0"/>
              <a:t> global check box</a:t>
            </a:r>
          </a:p>
          <a:p>
            <a:pPr marL="342900" indent="-342900">
              <a:buFont typeface="Arial" panose="020B0604020202020204" pitchFamily="34" charset="0"/>
              <a:buChar char="•"/>
            </a:pPr>
            <a:r>
              <a:rPr lang="en-US" sz="2400" dirty="0" smtClean="0"/>
              <a:t>Click Generate Pin Button and give the students the number</a:t>
            </a:r>
            <a:endParaRPr lang="en-US" sz="2400" dirty="0"/>
          </a:p>
        </p:txBody>
      </p:sp>
      <p:sp>
        <p:nvSpPr>
          <p:cNvPr id="4" name="Left Arrow 3"/>
          <p:cNvSpPr/>
          <p:nvPr/>
        </p:nvSpPr>
        <p:spPr>
          <a:xfrm rot="19417262">
            <a:off x="6098866" y="3686894"/>
            <a:ext cx="919060" cy="238806"/>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33400" y="0"/>
            <a:ext cx="7543800" cy="1077218"/>
          </a:xfrm>
          <a:prstGeom prst="rect">
            <a:avLst/>
          </a:prstGeom>
          <a:noFill/>
        </p:spPr>
        <p:txBody>
          <a:bodyPr wrap="square" rtlCol="0">
            <a:spAutoFit/>
          </a:bodyPr>
          <a:lstStyle/>
          <a:p>
            <a:pPr algn="ctr"/>
            <a:r>
              <a:rPr lang="en-US" sz="3200" b="1" dirty="0" smtClean="0"/>
              <a:t>POSSIBILITY 1: NEED TO GENERATE A PIN </a:t>
            </a:r>
          </a:p>
          <a:p>
            <a:pPr algn="ctr"/>
            <a:r>
              <a:rPr lang="en-US" sz="3200" b="1" dirty="0" smtClean="0"/>
              <a:t>(For Middle and High Schools)</a:t>
            </a:r>
            <a:endParaRPr lang="en-US" sz="3200" b="1" dirty="0"/>
          </a:p>
        </p:txBody>
      </p:sp>
      <p:sp>
        <p:nvSpPr>
          <p:cNvPr id="7" name="Left Arrow 6"/>
          <p:cNvSpPr/>
          <p:nvPr/>
        </p:nvSpPr>
        <p:spPr>
          <a:xfrm rot="19417262">
            <a:off x="5042139" y="3025215"/>
            <a:ext cx="919060" cy="238806"/>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21043143">
            <a:off x="6876300" y="3398853"/>
            <a:ext cx="2133600" cy="400110"/>
          </a:xfrm>
          <a:prstGeom prst="rect">
            <a:avLst/>
          </a:prstGeom>
          <a:noFill/>
          <a:ln>
            <a:solidFill>
              <a:schemeClr val="tx1"/>
            </a:solidFill>
          </a:ln>
          <a:effectLst>
            <a:glow rad="101600">
              <a:schemeClr val="accent6">
                <a:satMod val="175000"/>
                <a:alpha val="40000"/>
              </a:schemeClr>
            </a:glow>
          </a:effectLst>
        </p:spPr>
        <p:txBody>
          <a:bodyPr wrap="square" rtlCol="0">
            <a:spAutoFit/>
          </a:bodyPr>
          <a:lstStyle/>
          <a:p>
            <a:r>
              <a:rPr lang="en-US" sz="2000" dirty="0" smtClean="0"/>
              <a:t>1: Assure Checked</a:t>
            </a:r>
            <a:endParaRPr lang="en-US" sz="2000" dirty="0"/>
          </a:p>
        </p:txBody>
      </p:sp>
      <p:sp>
        <p:nvSpPr>
          <p:cNvPr id="9" name="TextBox 8"/>
          <p:cNvSpPr txBox="1"/>
          <p:nvPr/>
        </p:nvSpPr>
        <p:spPr>
          <a:xfrm rot="21143448">
            <a:off x="5927572" y="2329544"/>
            <a:ext cx="3200400" cy="400110"/>
          </a:xfrm>
          <a:prstGeom prst="rect">
            <a:avLst/>
          </a:prstGeom>
          <a:noFill/>
          <a:ln>
            <a:solidFill>
              <a:schemeClr val="tx1"/>
            </a:solidFill>
          </a:ln>
          <a:effectLst>
            <a:glow rad="101600">
              <a:schemeClr val="accent6">
                <a:satMod val="175000"/>
                <a:alpha val="40000"/>
              </a:schemeClr>
            </a:glow>
          </a:effectLst>
        </p:spPr>
        <p:txBody>
          <a:bodyPr wrap="square" rtlCol="0">
            <a:spAutoFit/>
          </a:bodyPr>
          <a:lstStyle/>
          <a:p>
            <a:r>
              <a:rPr lang="en-US" sz="2000" dirty="0" smtClean="0"/>
              <a:t>2: CLICK </a:t>
            </a:r>
            <a:r>
              <a:rPr lang="en-US" sz="2000" dirty="0" smtClean="0">
                <a:solidFill>
                  <a:srgbClr val="00B0F0"/>
                </a:solidFill>
              </a:rPr>
              <a:t>GENERATE BUTTON</a:t>
            </a:r>
            <a:endParaRPr lang="en-US" sz="2000" dirty="0">
              <a:solidFill>
                <a:srgbClr val="00B0F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8448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dirty="0" smtClean="0"/>
              <a:t>Objective</a:t>
            </a:r>
            <a:endParaRPr lang="en-US" dirty="0"/>
          </a:p>
        </p:txBody>
      </p:sp>
      <p:sp>
        <p:nvSpPr>
          <p:cNvPr id="3" name="Content Placeholder 2"/>
          <p:cNvSpPr>
            <a:spLocks noGrp="1"/>
          </p:cNvSpPr>
          <p:nvPr>
            <p:ph idx="1"/>
          </p:nvPr>
        </p:nvSpPr>
        <p:spPr>
          <a:xfrm>
            <a:off x="457200" y="2408237"/>
            <a:ext cx="8229600" cy="4525963"/>
          </a:xfrm>
        </p:spPr>
        <p:txBody>
          <a:bodyPr/>
          <a:lstStyle/>
          <a:p>
            <a:r>
              <a:rPr lang="en-US" dirty="0"/>
              <a:t>Understand </a:t>
            </a:r>
            <a:r>
              <a:rPr lang="en-US" dirty="0" smtClean="0"/>
              <a:t>how to navigate the TUSD School </a:t>
            </a:r>
            <a:r>
              <a:rPr lang="en-US" dirty="0"/>
              <a:t>City STARS Suite program </a:t>
            </a:r>
            <a:r>
              <a:rPr lang="en-US" dirty="0" smtClean="0"/>
              <a:t>for administering and taking online assessments.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486721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35527" y="2438400"/>
            <a:ext cx="8689610" cy="413246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3" name="TextBox 2"/>
          <p:cNvSpPr txBox="1"/>
          <p:nvPr/>
        </p:nvSpPr>
        <p:spPr>
          <a:xfrm>
            <a:off x="30928" y="986135"/>
            <a:ext cx="8884472"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t>Assure all students you want to take the test are selected or select all students by checking the </a:t>
            </a:r>
            <a:r>
              <a:rPr lang="en-US" sz="2400" b="1" dirty="0" smtClean="0"/>
              <a:t>Activate</a:t>
            </a:r>
            <a:r>
              <a:rPr lang="en-US" sz="2400" dirty="0" smtClean="0"/>
              <a:t> global check box</a:t>
            </a:r>
            <a:endParaRPr lang="en-US" sz="2400" dirty="0"/>
          </a:p>
          <a:p>
            <a:pPr marL="342900" indent="-342900">
              <a:buFont typeface="Arial" panose="020B0604020202020204" pitchFamily="34" charset="0"/>
              <a:buChar char="•"/>
            </a:pPr>
            <a:r>
              <a:rPr lang="en-US" sz="2400" dirty="0" smtClean="0"/>
              <a:t>Click </a:t>
            </a:r>
            <a:r>
              <a:rPr lang="en-US" sz="2400" b="1" dirty="0" smtClean="0"/>
              <a:t>Activate/Deactivate</a:t>
            </a:r>
            <a:r>
              <a:rPr lang="en-US" sz="2400" dirty="0" smtClean="0"/>
              <a:t> Button and give the students the number</a:t>
            </a:r>
            <a:endParaRPr lang="en-US" sz="2400" dirty="0"/>
          </a:p>
        </p:txBody>
      </p:sp>
      <p:sp>
        <p:nvSpPr>
          <p:cNvPr id="4" name="Left Arrow 3"/>
          <p:cNvSpPr/>
          <p:nvPr/>
        </p:nvSpPr>
        <p:spPr>
          <a:xfrm rot="19417262">
            <a:off x="6098866" y="3686894"/>
            <a:ext cx="919060" cy="238806"/>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28600" y="0"/>
            <a:ext cx="8655872" cy="1077218"/>
          </a:xfrm>
          <a:prstGeom prst="rect">
            <a:avLst/>
          </a:prstGeom>
          <a:noFill/>
        </p:spPr>
        <p:txBody>
          <a:bodyPr wrap="square" rtlCol="0">
            <a:spAutoFit/>
          </a:bodyPr>
          <a:lstStyle/>
          <a:p>
            <a:pPr algn="ctr"/>
            <a:r>
              <a:rPr lang="en-US" sz="3200" b="1" dirty="0" smtClean="0"/>
              <a:t>POSSIBILITY 2: NEED TO ACTIVATE ASSESSMENT</a:t>
            </a:r>
          </a:p>
          <a:p>
            <a:pPr algn="ctr"/>
            <a:r>
              <a:rPr lang="en-US" sz="3200" b="1" dirty="0" smtClean="0"/>
              <a:t>(For Elementary Schools)</a:t>
            </a:r>
            <a:endParaRPr lang="en-US" sz="3200" b="1" dirty="0"/>
          </a:p>
        </p:txBody>
      </p:sp>
      <p:sp>
        <p:nvSpPr>
          <p:cNvPr id="7" name="Left Arrow 6"/>
          <p:cNvSpPr/>
          <p:nvPr/>
        </p:nvSpPr>
        <p:spPr>
          <a:xfrm rot="19417262">
            <a:off x="5010464" y="2940906"/>
            <a:ext cx="919060" cy="238806"/>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21231816">
            <a:off x="6955083" y="3293297"/>
            <a:ext cx="2133600" cy="400110"/>
          </a:xfrm>
          <a:prstGeom prst="rect">
            <a:avLst/>
          </a:prstGeom>
          <a:noFill/>
          <a:ln>
            <a:solidFill>
              <a:schemeClr val="tx1"/>
            </a:solidFill>
          </a:ln>
          <a:effectLst>
            <a:glow rad="101600">
              <a:schemeClr val="accent6">
                <a:satMod val="175000"/>
                <a:alpha val="40000"/>
              </a:schemeClr>
            </a:glow>
          </a:effectLst>
        </p:spPr>
        <p:txBody>
          <a:bodyPr wrap="square" rtlCol="0">
            <a:spAutoFit/>
          </a:bodyPr>
          <a:lstStyle/>
          <a:p>
            <a:r>
              <a:rPr lang="en-US" sz="2000" dirty="0" smtClean="0"/>
              <a:t>1: Assure Checked</a:t>
            </a:r>
            <a:endParaRPr lang="en-US" sz="2000" dirty="0"/>
          </a:p>
        </p:txBody>
      </p:sp>
      <p:sp>
        <p:nvSpPr>
          <p:cNvPr id="11" name="TextBox 10"/>
          <p:cNvSpPr txBox="1"/>
          <p:nvPr/>
        </p:nvSpPr>
        <p:spPr>
          <a:xfrm rot="21239103">
            <a:off x="5890286" y="2238345"/>
            <a:ext cx="3200400" cy="400110"/>
          </a:xfrm>
          <a:prstGeom prst="rect">
            <a:avLst/>
          </a:prstGeom>
          <a:noFill/>
          <a:ln>
            <a:solidFill>
              <a:schemeClr val="tx1"/>
            </a:solidFill>
          </a:ln>
          <a:effectLst>
            <a:glow rad="101600">
              <a:schemeClr val="accent6">
                <a:satMod val="175000"/>
                <a:alpha val="40000"/>
              </a:schemeClr>
            </a:glow>
          </a:effectLst>
        </p:spPr>
        <p:txBody>
          <a:bodyPr wrap="square" rtlCol="0">
            <a:spAutoFit/>
          </a:bodyPr>
          <a:lstStyle/>
          <a:p>
            <a:r>
              <a:rPr lang="en-US" sz="2000" dirty="0" smtClean="0"/>
              <a:t>2: CLICK </a:t>
            </a:r>
            <a:r>
              <a:rPr lang="en-US" sz="2000" dirty="0" smtClean="0">
                <a:solidFill>
                  <a:srgbClr val="00B0F0"/>
                </a:solidFill>
              </a:rPr>
              <a:t>ACTIVATE BUTTON</a:t>
            </a:r>
            <a:endParaRPr lang="en-US" sz="2000" dirty="0">
              <a:solidFill>
                <a:srgbClr val="00B0F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731969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smtClean="0"/>
              <a:t>Exploring </a:t>
            </a:r>
            <a:r>
              <a:rPr lang="en-US" sz="4900" b="1" dirty="0"/>
              <a:t>the STUDENT Portal</a:t>
            </a:r>
            <a:r>
              <a:rPr lang="en-US" dirty="0"/>
              <a:t/>
            </a:r>
            <a:br>
              <a:rPr lang="en-US" dirty="0"/>
            </a:br>
            <a:endParaRPr lang="en-US" dirty="0"/>
          </a:p>
        </p:txBody>
      </p:sp>
      <p:sp>
        <p:nvSpPr>
          <p:cNvPr id="3" name="Content Placeholder 2"/>
          <p:cNvSpPr>
            <a:spLocks noGrp="1"/>
          </p:cNvSpPr>
          <p:nvPr>
            <p:ph idx="1"/>
          </p:nvPr>
        </p:nvSpPr>
        <p:spPr/>
        <p:txBody>
          <a:bodyPr/>
          <a:lstStyle/>
          <a:p>
            <a:pPr lvl="1"/>
            <a:r>
              <a:rPr lang="en-US" sz="2400" dirty="0" smtClean="0"/>
              <a:t>Kiosk </a:t>
            </a:r>
            <a:r>
              <a:rPr lang="en-US" sz="2400" dirty="0"/>
              <a:t>Log In</a:t>
            </a:r>
          </a:p>
          <a:p>
            <a:pPr lvl="1"/>
            <a:r>
              <a:rPr lang="en-US" sz="2400" dirty="0"/>
              <a:t>Using the Take Assessment Flip Card</a:t>
            </a:r>
          </a:p>
          <a:p>
            <a:pPr lvl="1"/>
            <a:r>
              <a:rPr lang="en-US" sz="2400" dirty="0"/>
              <a:t>Submitting the assessment</a:t>
            </a:r>
          </a:p>
          <a:p>
            <a:pPr lvl="1"/>
            <a:r>
              <a:rPr lang="en-US" sz="2400" dirty="0"/>
              <a:t>Logging out</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575577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927" y="4992457"/>
            <a:ext cx="4236027" cy="18456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928" y="891453"/>
            <a:ext cx="3969327" cy="2232747"/>
          </a:xfrm>
          <a:prstGeom prst="rect">
            <a:avLst/>
          </a:prstGeom>
        </p:spPr>
      </p:pic>
      <p:sp>
        <p:nvSpPr>
          <p:cNvPr id="4" name="TextBox 3"/>
          <p:cNvSpPr txBox="1"/>
          <p:nvPr/>
        </p:nvSpPr>
        <p:spPr>
          <a:xfrm>
            <a:off x="4114800" y="1038761"/>
            <a:ext cx="4733590" cy="1323439"/>
          </a:xfrm>
          <a:prstGeom prst="rect">
            <a:avLst/>
          </a:prstGeom>
          <a:noFill/>
        </p:spPr>
        <p:txBody>
          <a:bodyPr wrap="square" rtlCol="0">
            <a:spAutoFit/>
          </a:bodyPr>
          <a:lstStyle/>
          <a:p>
            <a:r>
              <a:rPr lang="en-US" sz="2000" dirty="0" smtClean="0"/>
              <a:t>IMPORTANT: Give clear instructions prior to students sitting in front of the computer that they are not to log on with their credentials</a:t>
            </a:r>
            <a:endParaRPr lang="en-US" sz="2000" dirty="0"/>
          </a:p>
        </p:txBody>
      </p:sp>
      <p:pic>
        <p:nvPicPr>
          <p:cNvPr id="5" name="Picture 4"/>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800600" y="2628900"/>
            <a:ext cx="4267200" cy="2400300"/>
          </a:xfrm>
          <a:prstGeom prst="rect">
            <a:avLst/>
          </a:prstGeom>
        </p:spPr>
      </p:pic>
      <p:sp>
        <p:nvSpPr>
          <p:cNvPr id="6" name="TextBox 5"/>
          <p:cNvSpPr txBox="1"/>
          <p:nvPr/>
        </p:nvSpPr>
        <p:spPr>
          <a:xfrm>
            <a:off x="152400" y="3163669"/>
            <a:ext cx="4274128" cy="646331"/>
          </a:xfrm>
          <a:prstGeom prst="rect">
            <a:avLst/>
          </a:prstGeom>
          <a:noFill/>
        </p:spPr>
        <p:txBody>
          <a:bodyPr wrap="square" rtlCol="0">
            <a:spAutoFit/>
          </a:bodyPr>
          <a:lstStyle/>
          <a:p>
            <a:r>
              <a:rPr lang="en-US" dirty="0" smtClean="0"/>
              <a:t>After pressing CTRL+ALT+DELETE you will be prompted for User Name and Password</a:t>
            </a:r>
            <a:endParaRPr lang="en-US" dirty="0"/>
          </a:p>
        </p:txBody>
      </p:sp>
      <p:sp>
        <p:nvSpPr>
          <p:cNvPr id="7" name="TextBox 6"/>
          <p:cNvSpPr txBox="1"/>
          <p:nvPr/>
        </p:nvSpPr>
        <p:spPr>
          <a:xfrm>
            <a:off x="152400" y="115669"/>
            <a:ext cx="8915400" cy="646331"/>
          </a:xfrm>
          <a:prstGeom prst="rect">
            <a:avLst/>
          </a:prstGeom>
          <a:noFill/>
        </p:spPr>
        <p:txBody>
          <a:bodyPr wrap="square" rtlCol="0">
            <a:spAutoFit/>
          </a:bodyPr>
          <a:lstStyle/>
          <a:p>
            <a:pPr algn="ctr"/>
            <a:r>
              <a:rPr lang="en-US" sz="3600" dirty="0" smtClean="0"/>
              <a:t>Accessing the School City </a:t>
            </a:r>
            <a:r>
              <a:rPr lang="en-US" sz="3600" b="1" dirty="0" smtClean="0">
                <a:solidFill>
                  <a:srgbClr val="92D050"/>
                </a:solidFill>
              </a:rPr>
              <a:t>STUDENT</a:t>
            </a:r>
            <a:r>
              <a:rPr lang="en-US" sz="3600" dirty="0" smtClean="0"/>
              <a:t> Kiosk</a:t>
            </a:r>
            <a:endParaRPr lang="en-US" sz="3600" dirty="0"/>
          </a:p>
        </p:txBody>
      </p:sp>
      <p:sp>
        <p:nvSpPr>
          <p:cNvPr id="8" name="TextBox 7"/>
          <p:cNvSpPr txBox="1"/>
          <p:nvPr/>
        </p:nvSpPr>
        <p:spPr>
          <a:xfrm>
            <a:off x="-228600" y="3733800"/>
            <a:ext cx="4457700" cy="954107"/>
          </a:xfrm>
          <a:prstGeom prst="rect">
            <a:avLst/>
          </a:prstGeom>
          <a:noFill/>
        </p:spPr>
        <p:txBody>
          <a:bodyPr wrap="square" rtlCol="0">
            <a:spAutoFit/>
          </a:bodyPr>
          <a:lstStyle/>
          <a:p>
            <a:pPr algn="ctr"/>
            <a:r>
              <a:rPr lang="en-US" sz="2800" dirty="0" smtClean="0"/>
              <a:t>User Name: </a:t>
            </a:r>
            <a:r>
              <a:rPr lang="en-US" sz="2800" dirty="0" err="1" smtClean="0"/>
              <a:t>schoolcity</a:t>
            </a:r>
            <a:endParaRPr lang="en-US" sz="2800" dirty="0" smtClean="0"/>
          </a:p>
          <a:p>
            <a:pPr algn="ctr"/>
            <a:r>
              <a:rPr lang="en-US" sz="2800" dirty="0" smtClean="0"/>
              <a:t>Password:    </a:t>
            </a:r>
            <a:r>
              <a:rPr lang="en-US" sz="2800" dirty="0" err="1" smtClean="0"/>
              <a:t>schoolcity</a:t>
            </a:r>
            <a:r>
              <a:rPr lang="en-US" sz="2800" dirty="0" smtClean="0"/>
              <a:t> </a:t>
            </a:r>
            <a:endParaRPr lang="en-US" sz="2800" dirty="0"/>
          </a:p>
        </p:txBody>
      </p:sp>
      <p:sp>
        <p:nvSpPr>
          <p:cNvPr id="9" name="TextBox 8"/>
          <p:cNvSpPr txBox="1"/>
          <p:nvPr/>
        </p:nvSpPr>
        <p:spPr>
          <a:xfrm>
            <a:off x="4724400" y="5464314"/>
            <a:ext cx="4419600" cy="1015663"/>
          </a:xfrm>
          <a:prstGeom prst="rect">
            <a:avLst/>
          </a:prstGeom>
          <a:noFill/>
        </p:spPr>
        <p:txBody>
          <a:bodyPr wrap="square" rtlCol="0">
            <a:spAutoFit/>
          </a:bodyPr>
          <a:lstStyle/>
          <a:p>
            <a:r>
              <a:rPr lang="en-US" sz="2000" dirty="0" smtClean="0"/>
              <a:t>Students will be taken directly to the </a:t>
            </a:r>
            <a:r>
              <a:rPr lang="en-US" sz="2000" b="1" dirty="0" smtClean="0">
                <a:solidFill>
                  <a:srgbClr val="92D050"/>
                </a:solidFill>
              </a:rPr>
              <a:t>STUDENT</a:t>
            </a:r>
            <a:r>
              <a:rPr lang="en-US" sz="2000" dirty="0" smtClean="0"/>
              <a:t> Portal after entering the above credentials</a:t>
            </a:r>
            <a:endParaRPr lang="en-US" sz="2000" dirty="0"/>
          </a:p>
        </p:txBody>
      </p:sp>
      <p:sp>
        <p:nvSpPr>
          <p:cNvPr id="10" name="Right Arrow 9"/>
          <p:cNvSpPr/>
          <p:nvPr/>
        </p:nvSpPr>
        <p:spPr>
          <a:xfrm rot="1324392">
            <a:off x="3476166" y="2419764"/>
            <a:ext cx="1647731" cy="72526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8578988">
            <a:off x="3633681" y="4690123"/>
            <a:ext cx="1647731" cy="72526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28600" y="4572000"/>
            <a:ext cx="4343400" cy="369332"/>
          </a:xfrm>
          <a:prstGeom prst="rect">
            <a:avLst/>
          </a:prstGeom>
          <a:noFill/>
        </p:spPr>
        <p:txBody>
          <a:bodyPr wrap="square" rtlCol="0">
            <a:spAutoFit/>
          </a:bodyPr>
          <a:lstStyle/>
          <a:p>
            <a:pPr algn="ctr"/>
            <a:r>
              <a:rPr lang="en-US" dirty="0" smtClean="0"/>
              <a:t>Note: Password is case sensitive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323234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52400" y="143216"/>
            <a:ext cx="9677400" cy="769441"/>
          </a:xfrm>
          <a:prstGeom prst="rect">
            <a:avLst/>
          </a:prstGeom>
          <a:noFill/>
        </p:spPr>
        <p:txBody>
          <a:bodyPr wrap="square" rtlCol="0">
            <a:spAutoFit/>
          </a:bodyPr>
          <a:lstStyle/>
          <a:p>
            <a:pPr algn="ctr"/>
            <a:r>
              <a:rPr lang="en-US" sz="4400" b="1" dirty="0" smtClean="0">
                <a:solidFill>
                  <a:srgbClr val="92D050"/>
                </a:solidFill>
              </a:rPr>
              <a:t>STUDENT</a:t>
            </a:r>
            <a:r>
              <a:rPr lang="en-US" sz="4400" b="1" dirty="0" smtClean="0"/>
              <a:t> </a:t>
            </a:r>
            <a:r>
              <a:rPr lang="en-US" sz="4400" dirty="0"/>
              <a:t>Portal</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4713" y="1676400"/>
            <a:ext cx="8163174" cy="355676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400249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200" y="609601"/>
            <a:ext cx="9037612" cy="266699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8" name="Left Arrow 7"/>
          <p:cNvSpPr/>
          <p:nvPr/>
        </p:nvSpPr>
        <p:spPr>
          <a:xfrm rot="10208440">
            <a:off x="4394970" y="1030913"/>
            <a:ext cx="1079744" cy="229615"/>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81000" y="1235053"/>
            <a:ext cx="3879037" cy="461665"/>
          </a:xfrm>
          <a:prstGeom prst="rect">
            <a:avLst/>
          </a:prstGeom>
          <a:noFill/>
          <a:ln>
            <a:solidFill>
              <a:schemeClr val="tx1"/>
            </a:solidFill>
          </a:ln>
          <a:effectLst>
            <a:glow rad="101600">
              <a:schemeClr val="accent6">
                <a:satMod val="175000"/>
                <a:alpha val="40000"/>
              </a:schemeClr>
            </a:glow>
          </a:effectLst>
        </p:spPr>
        <p:txBody>
          <a:bodyPr wrap="square" rtlCol="0">
            <a:spAutoFit/>
          </a:bodyPr>
          <a:lstStyle/>
          <a:p>
            <a:r>
              <a:rPr lang="en-US" sz="2400" b="1" dirty="0" smtClean="0"/>
              <a:t>User Name = Matric Number</a:t>
            </a:r>
            <a:endParaRPr lang="en-US" sz="2400" b="1" dirty="0"/>
          </a:p>
        </p:txBody>
      </p:sp>
      <p:sp>
        <p:nvSpPr>
          <p:cNvPr id="10" name="Left Arrow 9"/>
          <p:cNvSpPr/>
          <p:nvPr/>
        </p:nvSpPr>
        <p:spPr>
          <a:xfrm rot="2000264">
            <a:off x="6924683" y="1260110"/>
            <a:ext cx="815315" cy="209488"/>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667077" y="1150203"/>
            <a:ext cx="1516837" cy="830997"/>
          </a:xfrm>
          <a:prstGeom prst="rect">
            <a:avLst/>
          </a:prstGeom>
          <a:noFill/>
          <a:ln>
            <a:solidFill>
              <a:schemeClr val="tx1"/>
            </a:solidFill>
          </a:ln>
          <a:effectLst>
            <a:glow rad="101600">
              <a:schemeClr val="accent6">
                <a:satMod val="175000"/>
                <a:alpha val="40000"/>
              </a:schemeClr>
            </a:glow>
          </a:effectLst>
        </p:spPr>
        <p:txBody>
          <a:bodyPr wrap="square" rtlCol="0">
            <a:spAutoFit/>
          </a:bodyPr>
          <a:lstStyle/>
          <a:p>
            <a:pPr algn="ctr"/>
            <a:r>
              <a:rPr lang="en-US" sz="2400" b="1" dirty="0" smtClean="0"/>
              <a:t>Network Password</a:t>
            </a:r>
            <a:endParaRPr lang="en-US" sz="2400" b="1" dirty="0"/>
          </a:p>
        </p:txBody>
      </p:sp>
      <p:sp>
        <p:nvSpPr>
          <p:cNvPr id="12" name="TextBox 11"/>
          <p:cNvSpPr txBox="1"/>
          <p:nvPr/>
        </p:nvSpPr>
        <p:spPr>
          <a:xfrm>
            <a:off x="76200" y="3352800"/>
            <a:ext cx="86868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a:t>
            </a:r>
            <a:r>
              <a:rPr lang="en-US" dirty="0" smtClean="0">
                <a:solidFill>
                  <a:srgbClr val="00B050"/>
                </a:solidFill>
              </a:rPr>
              <a:t>GREEN BAR</a:t>
            </a:r>
            <a:r>
              <a:rPr lang="en-US" dirty="0" smtClean="0"/>
              <a:t> at the top, in addition to </a:t>
            </a:r>
            <a:r>
              <a:rPr lang="en-US" dirty="0" smtClean="0">
                <a:solidFill>
                  <a:srgbClr val="0070C0"/>
                </a:solidFill>
              </a:rPr>
              <a:t>STUDENT ACCESS </a:t>
            </a:r>
            <a:r>
              <a:rPr lang="en-US" dirty="0" smtClean="0"/>
              <a:t> above the user name denotes this is the </a:t>
            </a:r>
            <a:r>
              <a:rPr lang="en-US" b="1" dirty="0" smtClean="0"/>
              <a:t>STUDENT PORTAL.</a:t>
            </a:r>
          </a:p>
          <a:p>
            <a:pPr marL="742950" lvl="1" indent="-285750">
              <a:buFont typeface="Arial" panose="020B0604020202020204" pitchFamily="34" charset="0"/>
              <a:buChar char="•"/>
            </a:pPr>
            <a:r>
              <a:rPr lang="en-US" dirty="0" smtClean="0"/>
              <a:t>Note: Teachers cannot log in with their credentials to the Student Portal. </a:t>
            </a:r>
            <a:endParaRPr lang="en-US" dirty="0"/>
          </a:p>
        </p:txBody>
      </p:sp>
      <p:sp>
        <p:nvSpPr>
          <p:cNvPr id="13" name="TextBox 12"/>
          <p:cNvSpPr txBox="1"/>
          <p:nvPr/>
        </p:nvSpPr>
        <p:spPr>
          <a:xfrm>
            <a:off x="76200" y="4343400"/>
            <a:ext cx="8686800"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Students log in information is the same they would normally use to personally log into the computer at the CRTL+ALT_DELETE screen. </a:t>
            </a:r>
          </a:p>
          <a:p>
            <a:pPr marL="742950" lvl="1" indent="-285750">
              <a:buFont typeface="Arial" panose="020B0604020202020204" pitchFamily="34" charset="0"/>
              <a:buChar char="•"/>
            </a:pPr>
            <a:r>
              <a:rPr lang="en-US" dirty="0" smtClean="0"/>
              <a:t>Every students’ log in is their MATRIC number and unique password.</a:t>
            </a:r>
          </a:p>
          <a:p>
            <a:pPr marL="742950" lvl="1" indent="-285750">
              <a:buFont typeface="Arial" panose="020B0604020202020204" pitchFamily="34" charset="0"/>
              <a:buChar char="•"/>
            </a:pPr>
            <a:r>
              <a:rPr lang="en-US" dirty="0" smtClean="0"/>
              <a:t>If a student forgets their password refer to this document for direction on using </a:t>
            </a:r>
            <a:r>
              <a:rPr lang="en-US" dirty="0" err="1" smtClean="0"/>
              <a:t>TUSDKids</a:t>
            </a:r>
            <a:r>
              <a:rPr lang="en-US" dirty="0" smtClean="0"/>
              <a:t> kiosk to reset their password: </a:t>
            </a:r>
            <a:r>
              <a:rPr lang="en-US" sz="1400" u="sng" dirty="0">
                <a:hlinkClick r:id="rId4"/>
              </a:rPr>
              <a:t>http://intranet/ts/Documents/TUSDKIDS.pdf</a:t>
            </a:r>
            <a:endParaRPr lang="en-US" dirty="0"/>
          </a:p>
        </p:txBody>
      </p:sp>
      <p:sp>
        <p:nvSpPr>
          <p:cNvPr id="14" name="TextBox 13"/>
          <p:cNvSpPr txBox="1"/>
          <p:nvPr/>
        </p:nvSpPr>
        <p:spPr>
          <a:xfrm>
            <a:off x="76200" y="5795427"/>
            <a:ext cx="9037612" cy="90794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Computers that are unable to utilize the kiosk- the following site is available for students. 	</a:t>
            </a:r>
            <a:r>
              <a:rPr lang="en-US" sz="3200" b="1" dirty="0" smtClean="0"/>
              <a:t>online.schoolcity.com/tusd1 </a:t>
            </a:r>
            <a:r>
              <a:rPr lang="en-US" sz="2000" b="1" dirty="0" smtClean="0">
                <a:solidFill>
                  <a:srgbClr val="FF0000"/>
                </a:solidFill>
              </a:rPr>
              <a:t>(</a:t>
            </a:r>
            <a:r>
              <a:rPr lang="en-US" sz="2000" b="1" u="sng" dirty="0" smtClean="0">
                <a:solidFill>
                  <a:srgbClr val="FF0000"/>
                </a:solidFill>
              </a:rPr>
              <a:t>DO NOT TYPE WWW</a:t>
            </a:r>
            <a:r>
              <a:rPr lang="en-US" sz="2000" b="1" dirty="0">
                <a:solidFill>
                  <a:srgbClr val="FF0000"/>
                </a:solidFill>
              </a:rPr>
              <a:t>)</a:t>
            </a:r>
            <a:endParaRPr lang="en-US" sz="2000" b="1" dirty="0" smtClean="0">
              <a:solidFill>
                <a:srgbClr val="FF0000"/>
              </a:solidFill>
            </a:endParaRPr>
          </a:p>
          <a:p>
            <a:pPr marL="285750" indent="-285750">
              <a:buFont typeface="Arial" panose="020B0604020202020204" pitchFamily="34" charset="0"/>
              <a:buChar char="•"/>
            </a:pPr>
            <a:r>
              <a:rPr lang="en-US" sz="300" dirty="0" smtClean="0"/>
              <a: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424825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200" y="2971800"/>
            <a:ext cx="5462379" cy="19225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3" name="TextBox 2"/>
          <p:cNvSpPr txBox="1"/>
          <p:nvPr/>
        </p:nvSpPr>
        <p:spPr>
          <a:xfrm>
            <a:off x="58057" y="58809"/>
            <a:ext cx="8884472" cy="2923877"/>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After logging in, students will be taken to their Launchpad</a:t>
            </a:r>
          </a:p>
          <a:p>
            <a:pPr marL="342900" indent="-342900">
              <a:buFont typeface="Arial" panose="020B0604020202020204" pitchFamily="34" charset="0"/>
              <a:buChar char="•"/>
            </a:pPr>
            <a:r>
              <a:rPr lang="en-US" sz="2400" dirty="0" smtClean="0"/>
              <a:t>Like the </a:t>
            </a:r>
            <a:r>
              <a:rPr lang="en-US" sz="2400" b="1" dirty="0" smtClean="0">
                <a:solidFill>
                  <a:srgbClr val="00B0F0"/>
                </a:solidFill>
              </a:rPr>
              <a:t>STAFF</a:t>
            </a:r>
            <a:r>
              <a:rPr lang="en-US" sz="2400" dirty="0" smtClean="0"/>
              <a:t> Portal, in the </a:t>
            </a:r>
            <a:r>
              <a:rPr lang="en-US" sz="2400" b="1" dirty="0" smtClean="0">
                <a:solidFill>
                  <a:srgbClr val="92D050"/>
                </a:solidFill>
              </a:rPr>
              <a:t>STUDENT</a:t>
            </a:r>
            <a:r>
              <a:rPr lang="en-US" sz="2400" dirty="0" smtClean="0"/>
              <a:t> Portal there are Flip Cards for students. </a:t>
            </a:r>
          </a:p>
          <a:p>
            <a:pPr marL="342900" indent="-342900">
              <a:buFont typeface="Arial" panose="020B0604020202020204" pitchFamily="34" charset="0"/>
              <a:buChar char="•"/>
            </a:pPr>
            <a:r>
              <a:rPr lang="en-US" sz="2400" dirty="0" smtClean="0"/>
              <a:t>Students may Flip over their TAKE ASSESSMENT Flip Card and locate their assessment. </a:t>
            </a:r>
            <a:endParaRPr lang="en-US" sz="2400" dirty="0"/>
          </a:p>
          <a:p>
            <a:pPr marL="342900" indent="-342900">
              <a:buFont typeface="Arial" panose="020B0604020202020204" pitchFamily="34" charset="0"/>
              <a:buChar char="•"/>
            </a:pPr>
            <a:r>
              <a:rPr lang="en-US" sz="3200" b="1" dirty="0" smtClean="0">
                <a:solidFill>
                  <a:srgbClr val="FF0000"/>
                </a:solidFill>
              </a:rPr>
              <a:t>Staff must activate the test or generate a pin (test specific) for a student to see the exam. </a:t>
            </a:r>
          </a:p>
        </p:txBody>
      </p:sp>
      <p:sp>
        <p:nvSpPr>
          <p:cNvPr id="4" name="Left Arrow 3"/>
          <p:cNvSpPr/>
          <p:nvPr/>
        </p:nvSpPr>
        <p:spPr>
          <a:xfrm rot="8922893">
            <a:off x="772772" y="4364424"/>
            <a:ext cx="873966" cy="378712"/>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162299" y="4283948"/>
            <a:ext cx="5867400" cy="202251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6" name="Left Arrow 5"/>
          <p:cNvSpPr/>
          <p:nvPr/>
        </p:nvSpPr>
        <p:spPr>
          <a:xfrm rot="8922893">
            <a:off x="3891842" y="5761991"/>
            <a:ext cx="873966" cy="378712"/>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20997060">
            <a:off x="191373" y="5029200"/>
            <a:ext cx="1027827" cy="461665"/>
          </a:xfrm>
          <a:prstGeom prst="rect">
            <a:avLst/>
          </a:prstGeom>
          <a:noFill/>
          <a:ln>
            <a:solidFill>
              <a:schemeClr val="tx1"/>
            </a:solidFill>
          </a:ln>
          <a:effectLst>
            <a:glow rad="101600">
              <a:schemeClr val="accent6">
                <a:satMod val="175000"/>
                <a:alpha val="40000"/>
              </a:schemeClr>
            </a:glow>
          </a:effectLst>
        </p:spPr>
        <p:txBody>
          <a:bodyPr wrap="square" rtlCol="0">
            <a:spAutoFit/>
          </a:bodyPr>
          <a:lstStyle/>
          <a:p>
            <a:pPr algn="ctr"/>
            <a:r>
              <a:rPr lang="en-US" sz="2400" b="1" dirty="0" smtClean="0"/>
              <a:t>CLICK</a:t>
            </a:r>
            <a:endParaRPr lang="en-US" sz="2400" b="1" dirty="0"/>
          </a:p>
        </p:txBody>
      </p:sp>
      <p:sp>
        <p:nvSpPr>
          <p:cNvPr id="8" name="TextBox 7"/>
          <p:cNvSpPr txBox="1"/>
          <p:nvPr/>
        </p:nvSpPr>
        <p:spPr>
          <a:xfrm rot="21367281">
            <a:off x="533400" y="6243935"/>
            <a:ext cx="4267200" cy="461665"/>
          </a:xfrm>
          <a:prstGeom prst="rect">
            <a:avLst/>
          </a:prstGeom>
          <a:noFill/>
          <a:ln>
            <a:solidFill>
              <a:schemeClr val="tx1"/>
            </a:solidFill>
          </a:ln>
          <a:effectLst>
            <a:glow rad="101600">
              <a:schemeClr val="accent6">
                <a:satMod val="175000"/>
                <a:alpha val="40000"/>
              </a:schemeClr>
            </a:glow>
          </a:effectLst>
        </p:spPr>
        <p:txBody>
          <a:bodyPr wrap="square" rtlCol="0">
            <a:spAutoFit/>
          </a:bodyPr>
          <a:lstStyle/>
          <a:p>
            <a:pPr algn="ctr"/>
            <a:r>
              <a:rPr lang="en-US" sz="2400" b="1" dirty="0" smtClean="0"/>
              <a:t>Select Assessment and CLICK</a:t>
            </a:r>
            <a:endParaRPr lang="en-US" sz="2400"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673219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1533" y="2057400"/>
            <a:ext cx="8796790" cy="3429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2" name="TextBox 1"/>
          <p:cNvSpPr txBox="1"/>
          <p:nvPr/>
        </p:nvSpPr>
        <p:spPr>
          <a:xfrm>
            <a:off x="685800" y="540603"/>
            <a:ext cx="7772400" cy="830997"/>
          </a:xfrm>
          <a:prstGeom prst="rect">
            <a:avLst/>
          </a:prstGeom>
          <a:noFill/>
        </p:spPr>
        <p:txBody>
          <a:bodyPr wrap="square" rtlCol="0">
            <a:spAutoFit/>
          </a:bodyPr>
          <a:lstStyle/>
          <a:p>
            <a:pPr algn="ctr"/>
            <a:r>
              <a:rPr lang="en-US" sz="2400" dirty="0" smtClean="0"/>
              <a:t>If required students will insert their PIN here, when prompted after clicking on the correct assessment</a:t>
            </a:r>
            <a:endParaRPr lang="en-US"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149325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31866"/>
            <a:ext cx="3048000" cy="240596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038252" y="1901810"/>
            <a:ext cx="5343255" cy="32623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2" name="TextBox 1"/>
          <p:cNvSpPr txBox="1"/>
          <p:nvPr/>
        </p:nvSpPr>
        <p:spPr>
          <a:xfrm>
            <a:off x="4105347" y="92549"/>
            <a:ext cx="4191000" cy="1631216"/>
          </a:xfrm>
          <a:prstGeom prst="rect">
            <a:avLst/>
          </a:prstGeom>
          <a:noFill/>
        </p:spPr>
        <p:txBody>
          <a:bodyPr wrap="square" rtlCol="0">
            <a:spAutoFit/>
          </a:bodyPr>
          <a:lstStyle/>
          <a:p>
            <a:r>
              <a:rPr lang="en-US" sz="2000" dirty="0" smtClean="0"/>
              <a:t>After answering the final question students can click </a:t>
            </a:r>
            <a:r>
              <a:rPr lang="en-US" sz="2000" b="1" dirty="0" smtClean="0">
                <a:solidFill>
                  <a:srgbClr val="0070C0"/>
                </a:solidFill>
              </a:rPr>
              <a:t>Next&gt;</a:t>
            </a:r>
            <a:r>
              <a:rPr lang="en-US" sz="2000" dirty="0" smtClean="0"/>
              <a:t> button to be taken to the summary screen. This will show them if they have omitted any questions. </a:t>
            </a:r>
            <a:endParaRPr lang="en-US" sz="2000" dirty="0"/>
          </a:p>
        </p:txBody>
      </p:sp>
      <p:sp>
        <p:nvSpPr>
          <p:cNvPr id="5" name="Left Arrow 4"/>
          <p:cNvSpPr/>
          <p:nvPr/>
        </p:nvSpPr>
        <p:spPr>
          <a:xfrm rot="380905">
            <a:off x="2800101" y="230991"/>
            <a:ext cx="873966" cy="378712"/>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rot="6994060">
            <a:off x="7959253" y="3036451"/>
            <a:ext cx="873966" cy="378712"/>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2400" y="2864584"/>
            <a:ext cx="4191000" cy="1631216"/>
          </a:xfrm>
          <a:prstGeom prst="rect">
            <a:avLst/>
          </a:prstGeom>
          <a:noFill/>
        </p:spPr>
        <p:txBody>
          <a:bodyPr wrap="square" rtlCol="0">
            <a:spAutoFit/>
          </a:bodyPr>
          <a:lstStyle/>
          <a:p>
            <a:r>
              <a:rPr lang="en-US" sz="2000" dirty="0" smtClean="0"/>
              <a:t>If the student is satisfied with their answers they may select </a:t>
            </a:r>
          </a:p>
          <a:p>
            <a:r>
              <a:rPr lang="en-US" sz="2000" dirty="0" smtClean="0">
                <a:solidFill>
                  <a:srgbClr val="0070C0"/>
                </a:solidFill>
              </a:rPr>
              <a:t>DONE. </a:t>
            </a:r>
            <a:r>
              <a:rPr lang="en-US" sz="2000" dirty="0" smtClean="0"/>
              <a:t>Students will not be able to review the results of the pre-test of the Teacher Growth Assessment.</a:t>
            </a:r>
            <a:endParaRPr lang="en-US" sz="2000" dirty="0">
              <a:solidFill>
                <a:srgbClr val="0070C0"/>
              </a:solidFill>
            </a:endParaRPr>
          </a:p>
        </p:txBody>
      </p:sp>
      <p:pic>
        <p:nvPicPr>
          <p:cNvPr id="3076" name="Picture 4"/>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5005820"/>
            <a:ext cx="4667250" cy="18383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9" name="Left Arrow 8"/>
          <p:cNvSpPr/>
          <p:nvPr/>
        </p:nvSpPr>
        <p:spPr>
          <a:xfrm rot="20003977">
            <a:off x="3125753" y="6093358"/>
            <a:ext cx="873966" cy="378712"/>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088327" y="5417150"/>
            <a:ext cx="4191000" cy="707886"/>
          </a:xfrm>
          <a:prstGeom prst="rect">
            <a:avLst/>
          </a:prstGeom>
          <a:noFill/>
        </p:spPr>
        <p:txBody>
          <a:bodyPr wrap="square" rtlCol="0">
            <a:spAutoFit/>
          </a:bodyPr>
          <a:lstStyle/>
          <a:p>
            <a:r>
              <a:rPr lang="en-US" sz="2000" dirty="0" smtClean="0"/>
              <a:t>As the last check , students will be asked to click </a:t>
            </a:r>
            <a:r>
              <a:rPr lang="en-US" sz="2000" b="1" dirty="0" smtClean="0">
                <a:solidFill>
                  <a:srgbClr val="00B050"/>
                </a:solidFill>
              </a:rPr>
              <a:t>SUBMIT</a:t>
            </a:r>
            <a:r>
              <a:rPr lang="en-US" sz="2000" dirty="0" smtClean="0"/>
              <a:t>. </a:t>
            </a:r>
            <a:endParaRPr lang="en-US" sz="2000" dirty="0"/>
          </a:p>
        </p:txBody>
      </p:sp>
      <p:sp>
        <p:nvSpPr>
          <p:cNvPr id="11" name="TextBox 10"/>
          <p:cNvSpPr txBox="1"/>
          <p:nvPr/>
        </p:nvSpPr>
        <p:spPr>
          <a:xfrm rot="20556962">
            <a:off x="3010773" y="685800"/>
            <a:ext cx="1027827" cy="461665"/>
          </a:xfrm>
          <a:prstGeom prst="rect">
            <a:avLst/>
          </a:prstGeom>
          <a:noFill/>
          <a:ln>
            <a:solidFill>
              <a:schemeClr val="tx1"/>
            </a:solidFill>
          </a:ln>
          <a:effectLst>
            <a:glow rad="101600">
              <a:schemeClr val="accent6">
                <a:satMod val="175000"/>
                <a:alpha val="40000"/>
              </a:schemeClr>
            </a:glow>
          </a:effectLst>
        </p:spPr>
        <p:txBody>
          <a:bodyPr wrap="square" rtlCol="0">
            <a:spAutoFit/>
          </a:bodyPr>
          <a:lstStyle/>
          <a:p>
            <a:pPr algn="ctr"/>
            <a:r>
              <a:rPr lang="en-US" sz="2400" b="1" dirty="0" smtClean="0"/>
              <a:t>CLICK</a:t>
            </a:r>
            <a:endParaRPr lang="en-US" sz="2400" b="1" dirty="0"/>
          </a:p>
        </p:txBody>
      </p:sp>
      <p:sp>
        <p:nvSpPr>
          <p:cNvPr id="12" name="TextBox 11"/>
          <p:cNvSpPr txBox="1"/>
          <p:nvPr/>
        </p:nvSpPr>
        <p:spPr>
          <a:xfrm rot="1893654">
            <a:off x="7969603" y="3892441"/>
            <a:ext cx="1027827" cy="461665"/>
          </a:xfrm>
          <a:prstGeom prst="rect">
            <a:avLst/>
          </a:prstGeom>
          <a:noFill/>
          <a:ln>
            <a:solidFill>
              <a:schemeClr val="tx1"/>
            </a:solidFill>
          </a:ln>
          <a:effectLst>
            <a:glow rad="101600">
              <a:schemeClr val="accent6">
                <a:satMod val="175000"/>
                <a:alpha val="40000"/>
              </a:schemeClr>
            </a:glow>
          </a:effectLst>
        </p:spPr>
        <p:txBody>
          <a:bodyPr wrap="square" rtlCol="0">
            <a:spAutoFit/>
          </a:bodyPr>
          <a:lstStyle/>
          <a:p>
            <a:pPr algn="ctr"/>
            <a:r>
              <a:rPr lang="en-US" sz="2400" b="1" dirty="0" smtClean="0"/>
              <a:t>CLICK</a:t>
            </a:r>
            <a:endParaRPr lang="en-US" sz="2400" b="1" dirty="0"/>
          </a:p>
        </p:txBody>
      </p:sp>
      <p:sp>
        <p:nvSpPr>
          <p:cNvPr id="13" name="TextBox 12"/>
          <p:cNvSpPr txBox="1"/>
          <p:nvPr/>
        </p:nvSpPr>
        <p:spPr>
          <a:xfrm rot="19971588">
            <a:off x="3325314" y="5425319"/>
            <a:ext cx="1027827" cy="461665"/>
          </a:xfrm>
          <a:prstGeom prst="rect">
            <a:avLst/>
          </a:prstGeom>
          <a:noFill/>
          <a:ln>
            <a:solidFill>
              <a:schemeClr val="tx1"/>
            </a:solidFill>
          </a:ln>
          <a:effectLst>
            <a:glow rad="101600">
              <a:schemeClr val="accent6">
                <a:satMod val="175000"/>
                <a:alpha val="40000"/>
              </a:schemeClr>
            </a:glow>
          </a:effectLst>
        </p:spPr>
        <p:txBody>
          <a:bodyPr wrap="square" rtlCol="0">
            <a:spAutoFit/>
          </a:bodyPr>
          <a:lstStyle/>
          <a:p>
            <a:pPr algn="ctr"/>
            <a:r>
              <a:rPr lang="en-US" sz="2400" b="1" dirty="0" smtClean="0"/>
              <a:t>CLICK</a:t>
            </a:r>
            <a:endParaRPr lang="en-US" sz="2400"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8470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1143000"/>
            <a:ext cx="9144000" cy="5383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3" name="TextBox 2"/>
          <p:cNvSpPr txBox="1"/>
          <p:nvPr/>
        </p:nvSpPr>
        <p:spPr>
          <a:xfrm>
            <a:off x="1297089" y="152400"/>
            <a:ext cx="6696147" cy="830997"/>
          </a:xfrm>
          <a:prstGeom prst="rect">
            <a:avLst/>
          </a:prstGeom>
          <a:noFill/>
        </p:spPr>
        <p:txBody>
          <a:bodyPr wrap="square" rtlCol="0">
            <a:spAutoFit/>
          </a:bodyPr>
          <a:lstStyle/>
          <a:p>
            <a:pPr algn="ctr"/>
            <a:r>
              <a:rPr lang="en-US" sz="2400" dirty="0" smtClean="0"/>
              <a:t>After submitting the assessment students may log out using the </a:t>
            </a:r>
            <a:r>
              <a:rPr lang="en-US" sz="2400" b="1" dirty="0" smtClean="0">
                <a:solidFill>
                  <a:srgbClr val="00B050"/>
                </a:solidFill>
              </a:rPr>
              <a:t>Logout</a:t>
            </a:r>
            <a:r>
              <a:rPr lang="en-US" sz="2400" dirty="0" smtClean="0"/>
              <a:t> button in the top right. </a:t>
            </a:r>
            <a:endParaRPr lang="en-US" sz="2400" dirty="0"/>
          </a:p>
        </p:txBody>
      </p:sp>
      <p:sp>
        <p:nvSpPr>
          <p:cNvPr id="4" name="TextBox 3"/>
          <p:cNvSpPr txBox="1"/>
          <p:nvPr/>
        </p:nvSpPr>
        <p:spPr>
          <a:xfrm rot="19550384">
            <a:off x="6924459" y="2073834"/>
            <a:ext cx="1027827" cy="461665"/>
          </a:xfrm>
          <a:prstGeom prst="rect">
            <a:avLst/>
          </a:prstGeom>
          <a:noFill/>
          <a:ln>
            <a:solidFill>
              <a:schemeClr val="tx1"/>
            </a:solidFill>
          </a:ln>
          <a:effectLst>
            <a:glow rad="101600">
              <a:schemeClr val="accent6">
                <a:satMod val="175000"/>
                <a:alpha val="40000"/>
              </a:schemeClr>
            </a:glow>
          </a:effectLst>
        </p:spPr>
        <p:txBody>
          <a:bodyPr wrap="square" rtlCol="0">
            <a:spAutoFit/>
          </a:bodyPr>
          <a:lstStyle/>
          <a:p>
            <a:pPr algn="ctr"/>
            <a:r>
              <a:rPr lang="en-US" sz="2400" b="1" dirty="0" smtClean="0"/>
              <a:t>CLICK</a:t>
            </a:r>
            <a:endParaRPr lang="en-US" sz="2400" b="1" dirty="0"/>
          </a:p>
        </p:txBody>
      </p:sp>
      <p:sp>
        <p:nvSpPr>
          <p:cNvPr id="5" name="Left Arrow 4"/>
          <p:cNvSpPr/>
          <p:nvPr/>
        </p:nvSpPr>
        <p:spPr>
          <a:xfrm rot="8657270">
            <a:off x="7959253" y="1550885"/>
            <a:ext cx="873966" cy="378712"/>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3048000"/>
            <a:ext cx="9143999" cy="3416320"/>
          </a:xfrm>
          <a:prstGeom prst="rect">
            <a:avLst/>
          </a:prstGeom>
          <a:noFill/>
        </p:spPr>
        <p:txBody>
          <a:bodyPr wrap="square" rtlCol="0">
            <a:spAutoFit/>
          </a:bodyPr>
          <a:lstStyle/>
          <a:p>
            <a:pPr algn="ctr"/>
            <a:r>
              <a:rPr lang="en-US" sz="2800" dirty="0" smtClean="0"/>
              <a:t>To show your understanding of how </a:t>
            </a:r>
            <a:r>
              <a:rPr lang="en-US" sz="2800" dirty="0"/>
              <a:t>to navigate the TUSD School City STARS Suite program for administering and taking online </a:t>
            </a:r>
            <a:r>
              <a:rPr lang="en-US" sz="2800" dirty="0" smtClean="0"/>
              <a:t>assessments, continue to True North Logic Portal and complete the required.</a:t>
            </a:r>
          </a:p>
          <a:p>
            <a:pPr algn="ctr"/>
            <a:endParaRPr lang="en-US" sz="2800" b="1" dirty="0" smtClean="0"/>
          </a:p>
          <a:p>
            <a:pPr algn="ctr"/>
            <a:endParaRPr lang="en-US" sz="2800" b="1" dirty="0" smtClean="0"/>
          </a:p>
          <a:p>
            <a:pPr algn="ctr"/>
            <a:r>
              <a:rPr lang="en-US" sz="4800" b="1" dirty="0" smtClean="0"/>
              <a:t>Questions?</a:t>
            </a:r>
            <a:endParaRPr lang="en-US" sz="4800"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30376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Agenda</a:t>
            </a:r>
            <a:endParaRPr lang="en-US" dirty="0"/>
          </a:p>
        </p:txBody>
      </p:sp>
      <p:sp>
        <p:nvSpPr>
          <p:cNvPr id="3" name="Content Placeholder 2"/>
          <p:cNvSpPr>
            <a:spLocks noGrp="1"/>
          </p:cNvSpPr>
          <p:nvPr>
            <p:ph idx="1"/>
          </p:nvPr>
        </p:nvSpPr>
        <p:spPr>
          <a:xfrm>
            <a:off x="457200" y="990600"/>
            <a:ext cx="8229600" cy="4525963"/>
          </a:xfrm>
        </p:spPr>
        <p:txBody>
          <a:bodyPr>
            <a:normAutofit/>
          </a:bodyPr>
          <a:lstStyle/>
          <a:p>
            <a:r>
              <a:rPr lang="en-US" dirty="0" smtClean="0"/>
              <a:t>STAFF Portal vs. STUDENT Portal</a:t>
            </a:r>
          </a:p>
          <a:p>
            <a:endParaRPr lang="en-US" dirty="0" smtClean="0"/>
          </a:p>
          <a:p>
            <a:r>
              <a:rPr lang="en-US" dirty="0" smtClean="0"/>
              <a:t>Exploring the STAFF Portal</a:t>
            </a:r>
          </a:p>
          <a:p>
            <a:endParaRPr lang="en-US" dirty="0" smtClean="0"/>
          </a:p>
          <a:p>
            <a:r>
              <a:rPr lang="en-US" dirty="0" smtClean="0"/>
              <a:t>Exploring the STUDENT Portal</a:t>
            </a:r>
          </a:p>
          <a:p>
            <a:pPr lvl="1"/>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9909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615" y="0"/>
            <a:ext cx="9144000" cy="3539430"/>
          </a:xfrm>
          <a:prstGeom prst="rect">
            <a:avLst/>
          </a:prstGeom>
          <a:noFill/>
        </p:spPr>
        <p:txBody>
          <a:bodyPr wrap="square" rtlCol="0">
            <a:spAutoFit/>
          </a:bodyPr>
          <a:lstStyle/>
          <a:p>
            <a:pPr algn="ctr"/>
            <a:r>
              <a:rPr lang="en-US" sz="3200" dirty="0" smtClean="0"/>
              <a:t>The following video is also embedded in your required True North Logic Portal Course. This provides a preview of what is covered today. </a:t>
            </a:r>
          </a:p>
          <a:p>
            <a:pPr algn="ctr"/>
            <a:endParaRPr lang="en-US" sz="3200" dirty="0"/>
          </a:p>
          <a:p>
            <a:pPr algn="ctr"/>
            <a:endParaRPr lang="en-US" sz="3200" dirty="0"/>
          </a:p>
          <a:p>
            <a:pPr algn="ctr"/>
            <a:endParaRPr lang="en-US" sz="3200" dirty="0"/>
          </a:p>
          <a:p>
            <a:pPr algn="ctr"/>
            <a:r>
              <a:rPr lang="en-US" sz="3200" dirty="0" smtClean="0"/>
              <a:t> </a:t>
            </a:r>
            <a:endParaRPr lang="en-US" sz="3200" dirty="0"/>
          </a:p>
        </p:txBody>
      </p:sp>
      <p:pic>
        <p:nvPicPr>
          <p:cNvPr id="4" name="I9eZWC9PS8g?rel=0&amp;showinfo=0"/>
          <p:cNvPicPr/>
          <p:nvPr>
            <a:videoFile r:link="rId1"/>
          </p:nvPr>
        </p:nvPicPr>
        <p:blipFill>
          <a:blip r:embed="rId4"/>
          <a:stretch>
            <a:fillRect/>
          </a:stretch>
        </p:blipFill>
        <p:spPr>
          <a:xfrm>
            <a:off x="838200" y="1676400"/>
            <a:ext cx="7391400" cy="4157663"/>
          </a:xfrm>
          <a:prstGeom prst="rect">
            <a:avLst/>
          </a:prstGeom>
        </p:spPr>
      </p:pic>
      <p:sp>
        <p:nvSpPr>
          <p:cNvPr id="5" name="TextBox 4"/>
          <p:cNvSpPr txBox="1"/>
          <p:nvPr/>
        </p:nvSpPr>
        <p:spPr>
          <a:xfrm>
            <a:off x="304800" y="6019800"/>
            <a:ext cx="8686800" cy="923330"/>
          </a:xfrm>
          <a:prstGeom prst="rect">
            <a:avLst/>
          </a:prstGeom>
          <a:noFill/>
        </p:spPr>
        <p:txBody>
          <a:bodyPr wrap="square" rtlCol="0">
            <a:spAutoFit/>
          </a:bodyPr>
          <a:lstStyle/>
          <a:p>
            <a:pPr algn="ctr"/>
            <a:r>
              <a:rPr lang="en-US" dirty="0" smtClean="0"/>
              <a:t>If you have trouble loading this video above follow this hyperlink:</a:t>
            </a:r>
          </a:p>
          <a:p>
            <a:pPr algn="ctr"/>
            <a:r>
              <a:rPr lang="en-US" dirty="0">
                <a:hlinkClick r:id="rId5"/>
              </a:rPr>
              <a:t>https://</a:t>
            </a:r>
            <a:r>
              <a:rPr lang="en-US" dirty="0" smtClean="0">
                <a:hlinkClick r:id="rId5"/>
              </a:rPr>
              <a:t>youtu.be/I9eZWC9PS8g</a:t>
            </a:r>
            <a:endParaRPr lang="en-US" dirty="0" smtClean="0"/>
          </a:p>
          <a:p>
            <a:endParaRPr lang="en-U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41066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52400" y="152400"/>
            <a:ext cx="9677400" cy="769441"/>
          </a:xfrm>
          <a:prstGeom prst="rect">
            <a:avLst/>
          </a:prstGeom>
          <a:noFill/>
        </p:spPr>
        <p:txBody>
          <a:bodyPr wrap="square" rtlCol="0">
            <a:spAutoFit/>
          </a:bodyPr>
          <a:lstStyle/>
          <a:p>
            <a:pPr algn="ctr"/>
            <a:r>
              <a:rPr lang="en-US" sz="4400" b="1" dirty="0">
                <a:solidFill>
                  <a:srgbClr val="0070C0"/>
                </a:solidFill>
              </a:rPr>
              <a:t>STAFF</a:t>
            </a:r>
            <a:r>
              <a:rPr lang="en-US" sz="4400" b="1" dirty="0"/>
              <a:t> </a:t>
            </a:r>
            <a:r>
              <a:rPr lang="en-US" sz="4400" dirty="0" smtClean="0"/>
              <a:t>Portal vs. </a:t>
            </a:r>
            <a:r>
              <a:rPr lang="en-US" sz="4400" b="1" dirty="0" smtClean="0">
                <a:solidFill>
                  <a:srgbClr val="92D050"/>
                </a:solidFill>
              </a:rPr>
              <a:t>STUDENT</a:t>
            </a:r>
            <a:r>
              <a:rPr lang="en-US" sz="4400" b="1" dirty="0" smtClean="0"/>
              <a:t> </a:t>
            </a:r>
            <a:r>
              <a:rPr lang="en-US" sz="4400" dirty="0"/>
              <a:t>Portal</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4637" y="990600"/>
            <a:ext cx="5638800" cy="247809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057400" y="3733800"/>
            <a:ext cx="6938963" cy="302336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6" name="TextBox 5"/>
          <p:cNvSpPr txBox="1"/>
          <p:nvPr/>
        </p:nvSpPr>
        <p:spPr>
          <a:xfrm>
            <a:off x="3429000" y="1214229"/>
            <a:ext cx="2590800" cy="4508927"/>
          </a:xfrm>
          <a:prstGeom prst="rect">
            <a:avLst/>
          </a:prstGeom>
          <a:noFill/>
        </p:spPr>
        <p:txBody>
          <a:bodyPr wrap="square" rtlCol="0">
            <a:spAutoFit/>
          </a:bodyPr>
          <a:lstStyle/>
          <a:p>
            <a:pPr algn="ctr"/>
            <a:r>
              <a:rPr lang="en-US" sz="28700" b="1" dirty="0" smtClean="0">
                <a:solidFill>
                  <a:srgbClr val="FF0000"/>
                </a:solidFill>
              </a:rPr>
              <a:t>?</a:t>
            </a:r>
            <a:endParaRPr lang="en-US" sz="7200" b="1" dirty="0">
              <a:solidFill>
                <a:srgbClr val="FF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19341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927" y="4992457"/>
            <a:ext cx="4236027" cy="18456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928" y="891453"/>
            <a:ext cx="3969327" cy="2232747"/>
          </a:xfrm>
          <a:prstGeom prst="rect">
            <a:avLst/>
          </a:prstGeom>
        </p:spPr>
      </p:pic>
      <p:sp>
        <p:nvSpPr>
          <p:cNvPr id="4" name="TextBox 3"/>
          <p:cNvSpPr txBox="1"/>
          <p:nvPr/>
        </p:nvSpPr>
        <p:spPr>
          <a:xfrm>
            <a:off x="4114800" y="1038761"/>
            <a:ext cx="4733590" cy="1323439"/>
          </a:xfrm>
          <a:prstGeom prst="rect">
            <a:avLst/>
          </a:prstGeom>
          <a:noFill/>
        </p:spPr>
        <p:txBody>
          <a:bodyPr wrap="square" rtlCol="0">
            <a:spAutoFit/>
          </a:bodyPr>
          <a:lstStyle/>
          <a:p>
            <a:r>
              <a:rPr lang="en-US" sz="2000" dirty="0" smtClean="0"/>
              <a:t>IMPORTANT: Give clear instructions prior to students sitting in front of the computer that they are not to log on with their credentials</a:t>
            </a:r>
            <a:endParaRPr lang="en-US" sz="2000" dirty="0"/>
          </a:p>
        </p:txBody>
      </p:sp>
      <p:pic>
        <p:nvPicPr>
          <p:cNvPr id="5" name="Picture 4"/>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800600" y="2628900"/>
            <a:ext cx="4267200" cy="2400300"/>
          </a:xfrm>
          <a:prstGeom prst="rect">
            <a:avLst/>
          </a:prstGeom>
        </p:spPr>
      </p:pic>
      <p:sp>
        <p:nvSpPr>
          <p:cNvPr id="6" name="TextBox 5"/>
          <p:cNvSpPr txBox="1"/>
          <p:nvPr/>
        </p:nvSpPr>
        <p:spPr>
          <a:xfrm>
            <a:off x="152400" y="3163669"/>
            <a:ext cx="4274128" cy="646331"/>
          </a:xfrm>
          <a:prstGeom prst="rect">
            <a:avLst/>
          </a:prstGeom>
          <a:noFill/>
        </p:spPr>
        <p:txBody>
          <a:bodyPr wrap="square" rtlCol="0">
            <a:spAutoFit/>
          </a:bodyPr>
          <a:lstStyle/>
          <a:p>
            <a:r>
              <a:rPr lang="en-US" dirty="0" smtClean="0"/>
              <a:t>After pressing CTRL+ALT+DELETE you will be prompted for User Name and Password</a:t>
            </a:r>
            <a:endParaRPr lang="en-US" dirty="0"/>
          </a:p>
        </p:txBody>
      </p:sp>
      <p:sp>
        <p:nvSpPr>
          <p:cNvPr id="7" name="TextBox 6"/>
          <p:cNvSpPr txBox="1"/>
          <p:nvPr/>
        </p:nvSpPr>
        <p:spPr>
          <a:xfrm>
            <a:off x="152400" y="115669"/>
            <a:ext cx="8915400" cy="646331"/>
          </a:xfrm>
          <a:prstGeom prst="rect">
            <a:avLst/>
          </a:prstGeom>
          <a:noFill/>
        </p:spPr>
        <p:txBody>
          <a:bodyPr wrap="square" rtlCol="0">
            <a:spAutoFit/>
          </a:bodyPr>
          <a:lstStyle/>
          <a:p>
            <a:pPr algn="ctr"/>
            <a:r>
              <a:rPr lang="en-US" sz="3600" dirty="0" smtClean="0"/>
              <a:t>Accessing the School City </a:t>
            </a:r>
            <a:r>
              <a:rPr lang="en-US" sz="3600" b="1" dirty="0" smtClean="0">
                <a:solidFill>
                  <a:srgbClr val="92D050"/>
                </a:solidFill>
              </a:rPr>
              <a:t>STUDENT</a:t>
            </a:r>
            <a:r>
              <a:rPr lang="en-US" sz="3600" dirty="0" smtClean="0"/>
              <a:t> Kiosk</a:t>
            </a:r>
            <a:endParaRPr lang="en-US" sz="3600" dirty="0"/>
          </a:p>
        </p:txBody>
      </p:sp>
      <p:sp>
        <p:nvSpPr>
          <p:cNvPr id="8" name="TextBox 7"/>
          <p:cNvSpPr txBox="1"/>
          <p:nvPr/>
        </p:nvSpPr>
        <p:spPr>
          <a:xfrm>
            <a:off x="-228600" y="3733800"/>
            <a:ext cx="4457700" cy="954107"/>
          </a:xfrm>
          <a:prstGeom prst="rect">
            <a:avLst/>
          </a:prstGeom>
          <a:noFill/>
        </p:spPr>
        <p:txBody>
          <a:bodyPr wrap="square" rtlCol="0">
            <a:spAutoFit/>
          </a:bodyPr>
          <a:lstStyle/>
          <a:p>
            <a:pPr algn="ctr"/>
            <a:r>
              <a:rPr lang="en-US" sz="2800" dirty="0" smtClean="0"/>
              <a:t>User Name: </a:t>
            </a:r>
            <a:r>
              <a:rPr lang="en-US" sz="2800" dirty="0" err="1" smtClean="0"/>
              <a:t>schoolcity</a:t>
            </a:r>
            <a:endParaRPr lang="en-US" sz="2800" dirty="0" smtClean="0"/>
          </a:p>
          <a:p>
            <a:pPr algn="ctr"/>
            <a:r>
              <a:rPr lang="en-US" sz="2800" dirty="0" smtClean="0"/>
              <a:t>Password:    </a:t>
            </a:r>
            <a:r>
              <a:rPr lang="en-US" sz="2800" dirty="0" err="1" smtClean="0"/>
              <a:t>schoolcity</a:t>
            </a:r>
            <a:r>
              <a:rPr lang="en-US" sz="2800" dirty="0" smtClean="0"/>
              <a:t> </a:t>
            </a:r>
            <a:endParaRPr lang="en-US" sz="2800" dirty="0"/>
          </a:p>
        </p:txBody>
      </p:sp>
      <p:sp>
        <p:nvSpPr>
          <p:cNvPr id="9" name="TextBox 8"/>
          <p:cNvSpPr txBox="1"/>
          <p:nvPr/>
        </p:nvSpPr>
        <p:spPr>
          <a:xfrm>
            <a:off x="4724400" y="5464314"/>
            <a:ext cx="4419600" cy="1015663"/>
          </a:xfrm>
          <a:prstGeom prst="rect">
            <a:avLst/>
          </a:prstGeom>
          <a:noFill/>
        </p:spPr>
        <p:txBody>
          <a:bodyPr wrap="square" rtlCol="0">
            <a:spAutoFit/>
          </a:bodyPr>
          <a:lstStyle/>
          <a:p>
            <a:r>
              <a:rPr lang="en-US" sz="2000" dirty="0" smtClean="0"/>
              <a:t>Students will be taken directly to the </a:t>
            </a:r>
            <a:r>
              <a:rPr lang="en-US" sz="2000" b="1" dirty="0" smtClean="0">
                <a:solidFill>
                  <a:srgbClr val="92D050"/>
                </a:solidFill>
              </a:rPr>
              <a:t>STUDENT</a:t>
            </a:r>
            <a:r>
              <a:rPr lang="en-US" sz="2000" dirty="0" smtClean="0"/>
              <a:t> Portal after entering the above credentials</a:t>
            </a:r>
            <a:endParaRPr lang="en-US" sz="2000" dirty="0"/>
          </a:p>
        </p:txBody>
      </p:sp>
      <p:sp>
        <p:nvSpPr>
          <p:cNvPr id="10" name="Right Arrow 9"/>
          <p:cNvSpPr/>
          <p:nvPr/>
        </p:nvSpPr>
        <p:spPr>
          <a:xfrm rot="1324392">
            <a:off x="3476166" y="2419764"/>
            <a:ext cx="1647731" cy="72526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8578988">
            <a:off x="3633681" y="4690123"/>
            <a:ext cx="1647731" cy="72526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28600" y="4572000"/>
            <a:ext cx="4343400" cy="369332"/>
          </a:xfrm>
          <a:prstGeom prst="rect">
            <a:avLst/>
          </a:prstGeom>
          <a:noFill/>
        </p:spPr>
        <p:txBody>
          <a:bodyPr wrap="square" rtlCol="0">
            <a:spAutoFit/>
          </a:bodyPr>
          <a:lstStyle/>
          <a:p>
            <a:pPr algn="ctr"/>
            <a:r>
              <a:rPr lang="en-US" dirty="0" smtClean="0"/>
              <a:t>Note: Password is case sensitive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60490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Website for </a:t>
            </a:r>
            <a:r>
              <a:rPr lang="en-US" b="1" dirty="0" smtClean="0">
                <a:solidFill>
                  <a:srgbClr val="0070C0"/>
                </a:solidFill>
              </a:rPr>
              <a:t>STAFF</a:t>
            </a:r>
            <a:r>
              <a:rPr lang="en-US" dirty="0" smtClean="0"/>
              <a:t> Portal</a:t>
            </a:r>
            <a:endParaRPr lang="en-US"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US" dirty="0" smtClean="0"/>
              <a:t>Please write this down:</a:t>
            </a:r>
          </a:p>
          <a:p>
            <a:pPr marL="0" indent="0" algn="ctr">
              <a:buNone/>
            </a:pPr>
            <a:r>
              <a:rPr lang="en-US" dirty="0" smtClean="0"/>
              <a:t>Do not type </a:t>
            </a:r>
            <a:r>
              <a:rPr lang="en-US" b="1" dirty="0" smtClean="0">
                <a:solidFill>
                  <a:srgbClr val="FF0000"/>
                </a:solidFill>
              </a:rPr>
              <a:t>www.</a:t>
            </a:r>
            <a:r>
              <a:rPr lang="en-US" b="1" dirty="0" smtClean="0"/>
              <a:t> </a:t>
            </a:r>
            <a:r>
              <a:rPr lang="en-US" dirty="0" smtClean="0"/>
              <a:t>this is will take you to the marketing site for School City</a:t>
            </a:r>
          </a:p>
          <a:p>
            <a:pPr marL="0" indent="0" algn="ctr">
              <a:buNone/>
            </a:pPr>
            <a:endParaRPr lang="en-US" dirty="0" smtClean="0"/>
          </a:p>
          <a:p>
            <a:pPr marL="0" indent="0" algn="ctr">
              <a:buNone/>
            </a:pPr>
            <a:r>
              <a:rPr lang="en-US" sz="4400" b="1" dirty="0" smtClean="0">
                <a:solidFill>
                  <a:srgbClr val="0070C0"/>
                </a:solidFill>
              </a:rPr>
              <a:t>Tusd1.schoolcity.com</a:t>
            </a:r>
          </a:p>
          <a:p>
            <a:pPr marL="0" indent="0" algn="ctr">
              <a:buNone/>
            </a:pPr>
            <a:endParaRPr lang="en-US" sz="4400" dirty="0"/>
          </a:p>
          <a:p>
            <a:pPr marL="0" indent="0" algn="ctr">
              <a:buNone/>
            </a:pPr>
            <a:r>
              <a:rPr lang="en-US" sz="4000" dirty="0" smtClean="0"/>
              <a:t>Note: DO NOT USE THE BACK BUTTON!</a:t>
            </a:r>
          </a:p>
          <a:p>
            <a:pPr marL="0" indent="0" algn="ctr">
              <a:buNone/>
            </a:pPr>
            <a:r>
              <a:rPr lang="en-US" sz="4000" dirty="0" smtClean="0"/>
              <a:t>Doing so will log you out of the system </a:t>
            </a:r>
            <a:endParaRPr lang="en-US" sz="4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22918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Exploring </a:t>
            </a:r>
            <a:r>
              <a:rPr lang="en-US" dirty="0"/>
              <a:t>the STAFF Portal</a:t>
            </a:r>
            <a:br>
              <a:rPr lang="en-US" dirty="0"/>
            </a:br>
            <a:endParaRPr lang="en-US" dirty="0"/>
          </a:p>
        </p:txBody>
      </p:sp>
      <p:sp>
        <p:nvSpPr>
          <p:cNvPr id="3" name="Content Placeholder 2"/>
          <p:cNvSpPr>
            <a:spLocks noGrp="1"/>
          </p:cNvSpPr>
          <p:nvPr>
            <p:ph idx="1"/>
          </p:nvPr>
        </p:nvSpPr>
        <p:spPr/>
        <p:txBody>
          <a:bodyPr/>
          <a:lstStyle/>
          <a:p>
            <a:pPr lvl="1"/>
            <a:r>
              <a:rPr lang="en-US" sz="2400" dirty="0" smtClean="0"/>
              <a:t>Accessing </a:t>
            </a:r>
            <a:r>
              <a:rPr lang="en-US" sz="2400" dirty="0"/>
              <a:t>the web site and logging in</a:t>
            </a:r>
          </a:p>
          <a:p>
            <a:pPr lvl="1"/>
            <a:r>
              <a:rPr lang="en-US" sz="2400" dirty="0"/>
              <a:t>Creating and using the Online Flip Card</a:t>
            </a:r>
          </a:p>
          <a:p>
            <a:pPr lvl="1"/>
            <a:r>
              <a:rPr lang="en-US" sz="2400" dirty="0"/>
              <a:t>Using the Assessment link or More… option from Flip Card</a:t>
            </a:r>
          </a:p>
          <a:p>
            <a:pPr lvl="1"/>
            <a:r>
              <a:rPr lang="en-US" sz="2400" dirty="0"/>
              <a:t>Activating assessments or generating a pin</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318769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52400" y="152400"/>
            <a:ext cx="9677400" cy="769441"/>
          </a:xfrm>
          <a:prstGeom prst="rect">
            <a:avLst/>
          </a:prstGeom>
          <a:noFill/>
        </p:spPr>
        <p:txBody>
          <a:bodyPr wrap="square" rtlCol="0">
            <a:spAutoFit/>
          </a:bodyPr>
          <a:lstStyle/>
          <a:p>
            <a:pPr algn="ctr"/>
            <a:r>
              <a:rPr lang="en-US" sz="4400" b="1" dirty="0">
                <a:solidFill>
                  <a:srgbClr val="0070C0"/>
                </a:solidFill>
              </a:rPr>
              <a:t>STAFF</a:t>
            </a:r>
            <a:r>
              <a:rPr lang="en-US" sz="4400" b="1" dirty="0"/>
              <a:t> </a:t>
            </a:r>
            <a:r>
              <a:rPr lang="en-US" sz="4400" dirty="0" smtClean="0"/>
              <a:t>Portal</a:t>
            </a:r>
            <a:endParaRPr lang="en-US" sz="44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0659" y="1447800"/>
            <a:ext cx="8842890" cy="3886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89987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3805</TotalTime>
  <Words>3577</Words>
  <Application>Microsoft Macintosh PowerPoint</Application>
  <PresentationFormat>On-screen Show (4:3)</PresentationFormat>
  <Paragraphs>189</Paragraphs>
  <Slides>28</Slides>
  <Notes>24</Notes>
  <HiddenSlides>0</HiddenSlides>
  <MMClips>1</MMClips>
  <ScaleCrop>false</ScaleCrop>
  <HeadingPairs>
    <vt:vector size="4" baseType="variant">
      <vt:variant>
        <vt:lpstr>Design Template</vt:lpstr>
      </vt:variant>
      <vt:variant>
        <vt:i4>1</vt:i4>
      </vt:variant>
      <vt:variant>
        <vt:lpstr>Slide Titles</vt:lpstr>
      </vt:variant>
      <vt:variant>
        <vt:i4>28</vt:i4>
      </vt:variant>
    </vt:vector>
  </HeadingPairs>
  <TitlesOfParts>
    <vt:vector size="29" baseType="lpstr">
      <vt:lpstr>Office Theme</vt:lpstr>
      <vt:lpstr>School City Training</vt:lpstr>
      <vt:lpstr>Objective</vt:lpstr>
      <vt:lpstr>Agenda</vt:lpstr>
      <vt:lpstr>Slide 4</vt:lpstr>
      <vt:lpstr>Slide 5</vt:lpstr>
      <vt:lpstr>Slide 6</vt:lpstr>
      <vt:lpstr>Website for STAFF Portal</vt:lpstr>
      <vt:lpstr>Exploring the STAFF Portal </vt:lpstr>
      <vt:lpstr>Slide 9</vt:lpstr>
      <vt:lpstr>Slide 10</vt:lpstr>
      <vt:lpstr>Slide 11</vt:lpstr>
      <vt:lpstr>Adding a Flip Card</vt:lpstr>
      <vt:lpstr>Slide 13</vt:lpstr>
      <vt:lpstr>Slide 14</vt:lpstr>
      <vt:lpstr>Slide 15</vt:lpstr>
      <vt:lpstr>Slide 16</vt:lpstr>
      <vt:lpstr>Slide 17</vt:lpstr>
      <vt:lpstr>Slide 18</vt:lpstr>
      <vt:lpstr>Slide 19</vt:lpstr>
      <vt:lpstr>Slide 20</vt:lpstr>
      <vt:lpstr>Exploring the STUDENT Portal </vt:lpstr>
      <vt:lpstr>Slide 22</vt:lpstr>
      <vt:lpstr>Slide 23</vt:lpstr>
      <vt:lpstr>Slide 24</vt:lpstr>
      <vt:lpstr>Slide 25</vt:lpstr>
      <vt:lpstr>Slide 26</vt:lpstr>
      <vt:lpstr>Slide 27</vt:lpstr>
      <vt:lpstr>Slide 28</vt:lpstr>
    </vt:vector>
  </TitlesOfParts>
  <Company>Tucson Unified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Brock, William</dc:creator>
  <cp:lastModifiedBy>Viola Watson</cp:lastModifiedBy>
  <cp:revision>80</cp:revision>
  <dcterms:created xsi:type="dcterms:W3CDTF">2015-08-19T16:04:22Z</dcterms:created>
  <dcterms:modified xsi:type="dcterms:W3CDTF">2015-08-19T20:06:09Z</dcterms:modified>
</cp:coreProperties>
</file>